
<file path=[Content_Types].xml><?xml version="1.0" encoding="utf-8"?>
<Types xmlns="http://schemas.openxmlformats.org/package/2006/content-types">
  <Default Extension="crdownload" ContentType="image/png"/>
  <Default Extension="gif" ContentType="image/gif"/>
  <Default Extension="jpeg" ContentType="image/jpeg"/>
  <Default Extension="jpg" ContentType="image/jpeg"/>
  <Default Extension="jpg_650"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3"/>
  </p:notesMasterIdLst>
  <p:handoutMasterIdLst>
    <p:handoutMasterId r:id="rId54"/>
  </p:handoutMasterIdLst>
  <p:sldIdLst>
    <p:sldId id="306" r:id="rId5"/>
    <p:sldId id="307" r:id="rId6"/>
    <p:sldId id="308" r:id="rId7"/>
    <p:sldId id="309" r:id="rId8"/>
    <p:sldId id="294" r:id="rId9"/>
    <p:sldId id="295" r:id="rId10"/>
    <p:sldId id="315" r:id="rId11"/>
    <p:sldId id="316" r:id="rId12"/>
    <p:sldId id="317" r:id="rId13"/>
    <p:sldId id="318" r:id="rId14"/>
    <p:sldId id="319" r:id="rId15"/>
    <p:sldId id="320" r:id="rId16"/>
    <p:sldId id="321" r:id="rId17"/>
    <p:sldId id="322" r:id="rId18"/>
    <p:sldId id="323" r:id="rId19"/>
    <p:sldId id="324" r:id="rId20"/>
    <p:sldId id="325" r:id="rId21"/>
    <p:sldId id="327" r:id="rId22"/>
    <p:sldId id="328" r:id="rId23"/>
    <p:sldId id="329" r:id="rId24"/>
    <p:sldId id="330" r:id="rId25"/>
    <p:sldId id="331" r:id="rId26"/>
    <p:sldId id="332" r:id="rId27"/>
    <p:sldId id="333" r:id="rId28"/>
    <p:sldId id="355" r:id="rId29"/>
    <p:sldId id="336" r:id="rId30"/>
    <p:sldId id="334" r:id="rId31"/>
    <p:sldId id="335" r:id="rId32"/>
    <p:sldId id="337" r:id="rId33"/>
    <p:sldId id="338" r:id="rId34"/>
    <p:sldId id="339" r:id="rId35"/>
    <p:sldId id="342" r:id="rId36"/>
    <p:sldId id="340" r:id="rId37"/>
    <p:sldId id="343" r:id="rId38"/>
    <p:sldId id="341" r:id="rId39"/>
    <p:sldId id="344" r:id="rId40"/>
    <p:sldId id="345" r:id="rId41"/>
    <p:sldId id="348" r:id="rId42"/>
    <p:sldId id="349" r:id="rId43"/>
    <p:sldId id="350" r:id="rId44"/>
    <p:sldId id="347" r:id="rId45"/>
    <p:sldId id="353" r:id="rId46"/>
    <p:sldId id="314" r:id="rId47"/>
    <p:sldId id="311" r:id="rId48"/>
    <p:sldId id="313" r:id="rId49"/>
    <p:sldId id="310" r:id="rId50"/>
    <p:sldId id="354" r:id="rId51"/>
    <p:sldId id="312" r:id="rId52"/>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4967" autoAdjust="0"/>
  </p:normalViewPr>
  <p:slideViewPr>
    <p:cSldViewPr snapToGrid="0">
      <p:cViewPr varScale="1">
        <p:scale>
          <a:sx n="89" d="100"/>
          <a:sy n="89" d="100"/>
        </p:scale>
        <p:origin x="120" y="1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6FC8CEB-C80F-46BD-B99E-255BECA99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91733F07-BCE0-4400-BC6B-726CE4E7F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BDA13-F8D8-41D0-8E6B-471638B8BD96}" type="datetime1">
              <a:rPr lang="pt-BR" smtClean="0"/>
              <a:t>05/11/2022</a:t>
            </a:fld>
            <a:endParaRPr lang="pt-BR" dirty="0"/>
          </a:p>
        </p:txBody>
      </p:sp>
      <p:sp>
        <p:nvSpPr>
          <p:cNvPr id="4" name="Espaço Reservado para Rodapé 3">
            <a:extLst>
              <a:ext uri="{FF2B5EF4-FFF2-40B4-BE49-F238E27FC236}">
                <a16:creationId xmlns:a16="http://schemas.microsoft.com/office/drawing/2014/main" id="{2D68A428-68AB-4094-9470-9CAAA6137E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4EA42BF-DF41-406A-B3D9-B3E053794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17A895-E1A7-469B-8C31-C63ED8EFE9AB}" type="slidenum">
              <a:rPr lang="pt-BR" smtClean="0"/>
              <a:t>‹nº›</a:t>
            </a:fld>
            <a:endParaRPr lang="pt-BR"/>
          </a:p>
        </p:txBody>
      </p:sp>
    </p:spTree>
    <p:extLst>
      <p:ext uri="{BB962C8B-B14F-4D97-AF65-F5344CB8AC3E}">
        <p14:creationId xmlns:p14="http://schemas.microsoft.com/office/powerpoint/2010/main" val="2893297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70D-E53E-48B4-9550-11EF0B015998}" type="datetime1">
              <a:rPr lang="pt-BR" smtClean="0"/>
              <a:pPr/>
              <a:t>05/11/2022</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pt-BR" noProof="0" smtClean="0"/>
              <a:t>‹nº›</a:t>
            </a:fld>
            <a:endParaRPr lang="pt-B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1</a:t>
            </a:fld>
            <a:endParaRPr lang="pt-BR"/>
          </a:p>
        </p:txBody>
      </p:sp>
    </p:spTree>
    <p:extLst>
      <p:ext uri="{BB962C8B-B14F-4D97-AF65-F5344CB8AC3E}">
        <p14:creationId xmlns:p14="http://schemas.microsoft.com/office/powerpoint/2010/main" val="3131076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48</a:t>
            </a:fld>
            <a:endParaRPr lang="pt-BR"/>
          </a:p>
        </p:txBody>
      </p:sp>
    </p:spTree>
    <p:extLst>
      <p:ext uri="{BB962C8B-B14F-4D97-AF65-F5344CB8AC3E}">
        <p14:creationId xmlns:p14="http://schemas.microsoft.com/office/powerpoint/2010/main" val="101441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2</a:t>
            </a:fld>
            <a:endParaRPr lang="pt-BR"/>
          </a:p>
        </p:txBody>
      </p:sp>
    </p:spTree>
    <p:extLst>
      <p:ext uri="{BB962C8B-B14F-4D97-AF65-F5344CB8AC3E}">
        <p14:creationId xmlns:p14="http://schemas.microsoft.com/office/powerpoint/2010/main" val="393597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3</a:t>
            </a:fld>
            <a:endParaRPr lang="pt-BR"/>
          </a:p>
        </p:txBody>
      </p:sp>
    </p:spTree>
    <p:extLst>
      <p:ext uri="{BB962C8B-B14F-4D97-AF65-F5344CB8AC3E}">
        <p14:creationId xmlns:p14="http://schemas.microsoft.com/office/powerpoint/2010/main" val="65857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4</a:t>
            </a:fld>
            <a:endParaRPr lang="pt-BR"/>
          </a:p>
        </p:txBody>
      </p:sp>
    </p:spTree>
    <p:extLst>
      <p:ext uri="{BB962C8B-B14F-4D97-AF65-F5344CB8AC3E}">
        <p14:creationId xmlns:p14="http://schemas.microsoft.com/office/powerpoint/2010/main" val="25428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5</a:t>
            </a:fld>
            <a:endParaRPr lang="pt-BR"/>
          </a:p>
        </p:txBody>
      </p:sp>
    </p:spTree>
    <p:extLst>
      <p:ext uri="{BB962C8B-B14F-4D97-AF65-F5344CB8AC3E}">
        <p14:creationId xmlns:p14="http://schemas.microsoft.com/office/powerpoint/2010/main" val="31202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6</a:t>
            </a:fld>
            <a:endParaRPr lang="pt-BR"/>
          </a:p>
        </p:txBody>
      </p:sp>
    </p:spTree>
    <p:extLst>
      <p:ext uri="{BB962C8B-B14F-4D97-AF65-F5344CB8AC3E}">
        <p14:creationId xmlns:p14="http://schemas.microsoft.com/office/powerpoint/2010/main" val="46748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44</a:t>
            </a:fld>
            <a:endParaRPr lang="pt-BR"/>
          </a:p>
        </p:txBody>
      </p:sp>
    </p:spTree>
    <p:extLst>
      <p:ext uri="{BB962C8B-B14F-4D97-AF65-F5344CB8AC3E}">
        <p14:creationId xmlns:p14="http://schemas.microsoft.com/office/powerpoint/2010/main" val="253232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45</a:t>
            </a:fld>
            <a:endParaRPr lang="pt-BR"/>
          </a:p>
        </p:txBody>
      </p:sp>
    </p:spTree>
    <p:extLst>
      <p:ext uri="{BB962C8B-B14F-4D97-AF65-F5344CB8AC3E}">
        <p14:creationId xmlns:p14="http://schemas.microsoft.com/office/powerpoint/2010/main" val="232410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46</a:t>
            </a:fld>
            <a:endParaRPr lang="pt-BR"/>
          </a:p>
        </p:txBody>
      </p:sp>
    </p:spTree>
    <p:extLst>
      <p:ext uri="{BB962C8B-B14F-4D97-AF65-F5344CB8AC3E}">
        <p14:creationId xmlns:p14="http://schemas.microsoft.com/office/powerpoint/2010/main" val="2929558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cxnSp>
        <p:nvCxnSpPr>
          <p:cNvPr id="11" name="Conector Re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cxnSp>
        <p:nvCxnSpPr>
          <p:cNvPr id="10" name="Conector Re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4" name="Elemento 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6" name="Elemento 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sp>
        <p:nvSpPr>
          <p:cNvPr id="5" name="Espaço Reservado para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cxnSp>
        <p:nvCxnSpPr>
          <p:cNvPr id="10" name="Conector Re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4" name="Elemento 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6" name="Elemento 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
        <p:nvSpPr>
          <p:cNvPr id="15" name="Espaço reservado para texto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7" name="Espaço Reservado para Conteúdo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pt-BR"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5" name="Espaço Reservado para Rodapé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7" name="Conector Re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3" name="Espaço Reservado para Imagem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pt-BR" noProof="0"/>
              <a:t>Clique no ícone para adicionar uma imagem</a:t>
            </a:r>
          </a:p>
        </p:txBody>
      </p:sp>
      <p:sp>
        <p:nvSpPr>
          <p:cNvPr id="10" name="Espaço Reservado para Imagem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pt-BR" noProof="0"/>
              <a:t>Clique no ícone para adicionar uma imagem</a:t>
            </a:r>
          </a:p>
        </p:txBody>
      </p:sp>
      <p:sp>
        <p:nvSpPr>
          <p:cNvPr id="11" name="Espaço Reservado para Imagem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pt-BR" noProof="0"/>
              <a:t>Clique no ícone para adicionar uma imagem</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mente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ço Reservado para Imagem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2" name="Espaço Reservado para Imagem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1" name="Espaço Reservado para Imagem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0" name="Espaço Reservado para Imagem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sp>
        <p:nvSpPr>
          <p:cNvPr id="8" name="Elemento 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10" name="Elemento 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
        <p:nvSpPr>
          <p:cNvPr id="12" name="Elemento 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cxnSp>
        <p:nvCxnSpPr>
          <p:cNvPr id="14" name="Conector Re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ço Reservado para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pt-BR" noProof="0"/>
              <a:t>Clique para editar o texto Mestre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6" name="Conector re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pt-BR" noProof="0"/>
              <a:t>3/9/20XX</a:t>
            </a:r>
          </a:p>
        </p:txBody>
      </p:sp>
      <p:sp>
        <p:nvSpPr>
          <p:cNvPr id="3" name="Espaço Reservado para Rodapé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pt-BR" noProof="0"/>
              <a:t>Título da Apresentação</a:t>
            </a:r>
          </a:p>
        </p:txBody>
      </p:sp>
      <p:sp>
        <p:nvSpPr>
          <p:cNvPr id="4" name="Espaço Reservado para o Número do Slid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5" name="Conector Re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pt-BR" noProof="0"/>
              <a:t>3/9/20XX</a:t>
            </a:r>
          </a:p>
        </p:txBody>
      </p:sp>
      <p:sp>
        <p:nvSpPr>
          <p:cNvPr id="6" name="Espaço Reservado para Rodapé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8" name="Conector Re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p>
        </p:txBody>
      </p:sp>
      <p:sp>
        <p:nvSpPr>
          <p:cNvPr id="3" name="Espaço reservado para imagem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pt-BR" noProof="0"/>
              <a:t>3/9/20XX</a:t>
            </a:r>
          </a:p>
        </p:txBody>
      </p:sp>
      <p:sp>
        <p:nvSpPr>
          <p:cNvPr id="6" name="Espaço Reservado para Rodapé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8" name="Conector Re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ítulo do Slid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cxnSp>
        <p:nvCxnSpPr>
          <p:cNvPr id="9" name="Conector Re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21" name="Elemento 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pt-BR" noProof="0"/>
          </a:p>
        </p:txBody>
      </p:sp>
      <p:sp>
        <p:nvSpPr>
          <p:cNvPr id="23" name="Elemento 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mente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ço Reservado para Imagem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pt-BR" noProof="0"/>
              <a:t>Cargo</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cxnSp>
        <p:nvCxnSpPr>
          <p:cNvPr id="14" name="Conector Re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ço Reservado para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pt-BR" noProof="0"/>
              <a:t>Clique para editar o texto Mestre</a:t>
            </a:r>
          </a:p>
        </p:txBody>
      </p:sp>
      <p:sp>
        <p:nvSpPr>
          <p:cNvPr id="11" name="Elemento 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13" name="Elemento 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17" name="Elemento 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15" name="Espaço Reservado para Imagem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p:txBody>
      </p:sp>
      <p:sp>
        <p:nvSpPr>
          <p:cNvPr id="4" name="Espaço Reservado para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9" name="Conector Re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
        <p:nvSpPr>
          <p:cNvPr id="19" name="Elemento 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abeçalho da seção">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lemento 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5" name="Elemento 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6" name="Elemento 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
        <p:nvSpPr>
          <p:cNvPr id="7" name="Elemento 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pt-BR" noProof="0"/>
          </a:p>
        </p:txBody>
      </p:sp>
      <p:sp>
        <p:nvSpPr>
          <p:cNvPr id="11" name="Elemento 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pt-BR" noProof="0"/>
          </a:p>
        </p:txBody>
      </p:sp>
      <p:sp>
        <p:nvSpPr>
          <p:cNvPr id="13" name="Elemento 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7" name="Conector re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5" name="Espaço Reservado para Rodapé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7" name="Conector Re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3" name="Espaço Reservado para Imagem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pt-BR" noProof="0"/>
              <a:t>Clique no ícone para adicionar uma imagem</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e Conteú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pt-BR" noProof="0"/>
              <a:t>Cargo</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sp>
        <p:nvSpPr>
          <p:cNvPr id="9" name="Elemento 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pt-BR" noProof="0"/>
          </a:p>
        </p:txBody>
      </p:sp>
      <p:sp>
        <p:nvSpPr>
          <p:cNvPr id="11" name="Elemento 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cxnSp>
        <p:nvCxnSpPr>
          <p:cNvPr id="8" name="Conector Re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2" name="Elemento 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4" name="Elemento 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pt-BR" noProof="0" smtClean="0"/>
              <a:t>‹nº›</a:t>
            </a:fld>
            <a:endParaRPr lang="pt-B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_650"/><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web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webp"/><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webp"/><Relationship Id="rId2" Type="http://schemas.openxmlformats.org/officeDocument/2006/relationships/image" Target="../media/image29.webp"/><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4.crdownload"/><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3" Type="http://schemas.openxmlformats.org/officeDocument/2006/relationships/image" Target="../media/image35.webp"/><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blog.aloo.com.br/projeto-de-rede/" TargetMode="External"/><Relationship Id="rId2" Type="http://schemas.openxmlformats.org/officeDocument/2006/relationships/hyperlink" Target="https://allancaldas.com.br/2020/04/29/quanto-custa-montar-um-provedor-de-int" TargetMode="External"/><Relationship Id="rId1" Type="http://schemas.openxmlformats.org/officeDocument/2006/relationships/slideLayout" Target="../slideLayouts/slideLayout6.xml"/><Relationship Id="rId5" Type="http://schemas.openxmlformats.org/officeDocument/2006/relationships/hyperlink" Target="https://plagecon.com.br/cinco-etapas-de-projeto-de-implantacao-de-rede-gpon-com-ftth/" TargetMode="External"/><Relationship Id="rId4" Type="http://schemas.openxmlformats.org/officeDocument/2006/relationships/hyperlink" Target="https://www.cianet.com.br/blog/infraestrutura-e-tecnologia/tecnologia-gp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web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pt-BR" spc="400" dirty="0"/>
              <a:t>PROvEdOR DE INTERNET</a:t>
            </a:r>
            <a:endParaRPr lang="pt-BR" dirty="0"/>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5641847" y="4700016"/>
            <a:ext cx="5782773" cy="1563624"/>
          </a:xfrm>
        </p:spPr>
        <p:txBody>
          <a:bodyPr rtlCol="0">
            <a:normAutofit fontScale="92500"/>
          </a:bodyPr>
          <a:lstStyle/>
          <a:p>
            <a:pPr algn="l" rtl="0"/>
            <a:r>
              <a:rPr lang="pt-BR" dirty="0"/>
              <a:t>Instituição de Ensino: Faculdade Cearense</a:t>
            </a:r>
          </a:p>
          <a:p>
            <a:pPr algn="l" rtl="0"/>
            <a:r>
              <a:rPr lang="pt-BR" dirty="0"/>
              <a:t>Curso: Análise e Desenvolvimento de Sistemas</a:t>
            </a:r>
          </a:p>
          <a:p>
            <a:pPr algn="l" rtl="0"/>
            <a:r>
              <a:rPr lang="pt-BR" dirty="0"/>
              <a:t>Aluno: Elson Josino de Souza</a:t>
            </a:r>
          </a:p>
          <a:p>
            <a:pPr algn="l" rtl="0"/>
            <a:r>
              <a:rPr lang="pt-BR" dirty="0"/>
              <a:t>Professor: Otonio Castro</a:t>
            </a:r>
          </a:p>
        </p:txBody>
      </p:sp>
      <p:pic>
        <p:nvPicPr>
          <p:cNvPr id="5" name="Imagem 4">
            <a:extLst>
              <a:ext uri="{FF2B5EF4-FFF2-40B4-BE49-F238E27FC236}">
                <a16:creationId xmlns:a16="http://schemas.microsoft.com/office/drawing/2014/main" id="{2F4F0BEC-DB01-1F3E-0DB5-4F435936394D}"/>
              </a:ext>
            </a:extLst>
          </p:cNvPr>
          <p:cNvPicPr>
            <a:picLocks noChangeAspect="1"/>
          </p:cNvPicPr>
          <p:nvPr/>
        </p:nvPicPr>
        <p:blipFill>
          <a:blip r:embed="rId3"/>
          <a:stretch>
            <a:fillRect/>
          </a:stretch>
        </p:blipFill>
        <p:spPr>
          <a:xfrm>
            <a:off x="9036423" y="185570"/>
            <a:ext cx="2950284" cy="2212713"/>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3FAD262-E856-FE46-2250-8540E9E23E84}"/>
              </a:ext>
            </a:extLst>
          </p:cNvPr>
          <p:cNvSpPr>
            <a:spLocks noGrp="1"/>
          </p:cNvSpPr>
          <p:nvPr>
            <p:ph idx="1"/>
          </p:nvPr>
        </p:nvSpPr>
        <p:spPr>
          <a:xfrm>
            <a:off x="838200" y="373342"/>
            <a:ext cx="10515600" cy="2122432"/>
          </a:xfrm>
        </p:spPr>
        <p:txBody>
          <a:bodyPr/>
          <a:lstStyle/>
          <a:p>
            <a:pPr algn="just"/>
            <a:r>
              <a:rPr lang="pt-BR" sz="1600" b="1" dirty="0">
                <a:effectLst/>
                <a:latin typeface="Arial" panose="020B0604020202020204" pitchFamily="34" charset="0"/>
                <a:ea typeface="Calibri" panose="020F0502020204030204" pitchFamily="34" charset="0"/>
                <a:cs typeface="Arial" panose="020B0604020202020204" pitchFamily="34" charset="0"/>
              </a:rPr>
              <a:t>GPOM</a:t>
            </a:r>
            <a:r>
              <a:rPr lang="pt-BR" sz="1600" dirty="0">
                <a:effectLst/>
                <a:latin typeface="Arial" panose="020B0604020202020204" pitchFamily="34" charset="0"/>
                <a:ea typeface="Calibri" panose="020F0502020204030204" pitchFamily="34" charset="0"/>
                <a:cs typeface="Arial" panose="020B0604020202020204" pitchFamily="34" charset="0"/>
              </a:rPr>
              <a:t> significa (GIGABIT PASSIVE OPTICAL NETWORK) ou Rede </a:t>
            </a:r>
            <a:r>
              <a:rPr lang="pt-BR" sz="1600" dirty="0">
                <a:latin typeface="Arial" panose="020B0604020202020204" pitchFamily="34" charset="0"/>
                <a:ea typeface="Calibri" panose="020F0502020204030204" pitchFamily="34" charset="0"/>
                <a:cs typeface="Arial" panose="020B0604020202020204" pitchFamily="34" charset="0"/>
              </a:rPr>
              <a:t>Ó</a:t>
            </a:r>
            <a:r>
              <a:rPr lang="pt-BR" sz="1600" dirty="0">
                <a:effectLst/>
                <a:latin typeface="Arial" panose="020B0604020202020204" pitchFamily="34" charset="0"/>
                <a:ea typeface="Calibri" panose="020F0502020204030204" pitchFamily="34" charset="0"/>
                <a:cs typeface="Arial" panose="020B0604020202020204" pitchFamily="34" charset="0"/>
              </a:rPr>
              <a:t>ptica Passiva Gigabit, o GPON é uma rede passiva, que quer dizer que entre a OLT (</a:t>
            </a:r>
            <a:r>
              <a:rPr lang="pt-BR" sz="1600" dirty="0" err="1">
                <a:effectLst/>
                <a:latin typeface="Arial" panose="020B0604020202020204" pitchFamily="34" charset="0"/>
                <a:ea typeface="Calibri" panose="020F0502020204030204" pitchFamily="34" charset="0"/>
                <a:cs typeface="Arial" panose="020B0604020202020204" pitchFamily="34" charset="0"/>
              </a:rPr>
              <a:t>Optical</a:t>
            </a:r>
            <a:r>
              <a:rPr lang="pt-BR" sz="1600" dirty="0">
                <a:effectLst/>
                <a:latin typeface="Arial" panose="020B0604020202020204" pitchFamily="34" charset="0"/>
                <a:ea typeface="Calibri" panose="020F0502020204030204" pitchFamily="34" charset="0"/>
                <a:cs typeface="Arial" panose="020B0604020202020204" pitchFamily="34" charset="0"/>
              </a:rPr>
              <a:t> </a:t>
            </a:r>
            <a:r>
              <a:rPr lang="pt-BR" sz="1600" dirty="0" err="1">
                <a:effectLst/>
                <a:latin typeface="Arial" panose="020B0604020202020204" pitchFamily="34" charset="0"/>
                <a:ea typeface="Calibri" panose="020F0502020204030204" pitchFamily="34" charset="0"/>
                <a:cs typeface="Arial" panose="020B0604020202020204" pitchFamily="34" charset="0"/>
              </a:rPr>
              <a:t>Line</a:t>
            </a:r>
            <a:r>
              <a:rPr lang="pt-BR" sz="1600" dirty="0">
                <a:effectLst/>
                <a:latin typeface="Arial" panose="020B0604020202020204" pitchFamily="34" charset="0"/>
                <a:ea typeface="Calibri" panose="020F0502020204030204" pitchFamily="34" charset="0"/>
                <a:cs typeface="Arial" panose="020B0604020202020204" pitchFamily="34" charset="0"/>
              </a:rPr>
              <a:t> Terminal) e a ONU (</a:t>
            </a:r>
            <a:r>
              <a:rPr lang="pt-BR" sz="1600" dirty="0" err="1">
                <a:effectLst/>
                <a:latin typeface="Arial" panose="020B0604020202020204" pitchFamily="34" charset="0"/>
                <a:ea typeface="Calibri" panose="020F0502020204030204" pitchFamily="34" charset="0"/>
                <a:cs typeface="Arial" panose="020B0604020202020204" pitchFamily="34" charset="0"/>
              </a:rPr>
              <a:t>Optical</a:t>
            </a:r>
            <a:r>
              <a:rPr lang="pt-BR" sz="1600" dirty="0">
                <a:effectLst/>
                <a:latin typeface="Arial" panose="020B0604020202020204" pitchFamily="34" charset="0"/>
                <a:ea typeface="Calibri" panose="020F0502020204030204" pitchFamily="34" charset="0"/>
                <a:cs typeface="Arial" panose="020B0604020202020204" pitchFamily="34" charset="0"/>
              </a:rPr>
              <a:t> Network Unit), ou mais especificamente entre o concentrador da rede e os clientes, não existe nenhum elemento ativo/energizado. Ela é uma rede óptica com um tráfego acima de 1 Gbps, ou 1 Gigabit por segundo e é normalizada pelo órgão ITU-T G.984, que dentro da norma há várias partes que se referem às especificidades da tecnologia, como a camada física, hardware, protocolos de comunicação a OLT e as ONU. Na norma fala sobre todo o funcionamento da rede GPON, desde o G.984.1 até G.984.5.</a:t>
            </a:r>
          </a:p>
        </p:txBody>
      </p:sp>
      <p:sp>
        <p:nvSpPr>
          <p:cNvPr id="4" name="Espaço Reservado para Número de Slide 3">
            <a:extLst>
              <a:ext uri="{FF2B5EF4-FFF2-40B4-BE49-F238E27FC236}">
                <a16:creationId xmlns:a16="http://schemas.microsoft.com/office/drawing/2014/main" id="{C89AE74A-315F-C9B4-20F3-EEB7080E3417}"/>
              </a:ext>
            </a:extLst>
          </p:cNvPr>
          <p:cNvSpPr>
            <a:spLocks noGrp="1"/>
          </p:cNvSpPr>
          <p:nvPr>
            <p:ph type="sldNum" sz="quarter" idx="12"/>
          </p:nvPr>
        </p:nvSpPr>
        <p:spPr/>
        <p:txBody>
          <a:bodyPr/>
          <a:lstStyle/>
          <a:p>
            <a:pPr rtl="0"/>
            <a:fld id="{D8DA9DAA-006C-4F4B-980E-E3DF019B24E2}" type="slidenum">
              <a:rPr lang="pt-BR" noProof="0" smtClean="0"/>
              <a:t>10</a:t>
            </a:fld>
            <a:endParaRPr lang="pt-BR" noProof="0"/>
          </a:p>
        </p:txBody>
      </p:sp>
      <p:pic>
        <p:nvPicPr>
          <p:cNvPr id="8" name="Imagem 7">
            <a:extLst>
              <a:ext uri="{FF2B5EF4-FFF2-40B4-BE49-F238E27FC236}">
                <a16:creationId xmlns:a16="http://schemas.microsoft.com/office/drawing/2014/main" id="{FBCAE974-FEE5-C015-D157-BDBC1D931D28}"/>
              </a:ext>
            </a:extLst>
          </p:cNvPr>
          <p:cNvPicPr>
            <a:picLocks noChangeAspect="1"/>
          </p:cNvPicPr>
          <p:nvPr/>
        </p:nvPicPr>
        <p:blipFill>
          <a:blip r:embed="rId2"/>
          <a:stretch>
            <a:fillRect/>
          </a:stretch>
        </p:blipFill>
        <p:spPr>
          <a:xfrm>
            <a:off x="1179117" y="2312573"/>
            <a:ext cx="10174683" cy="3781953"/>
          </a:xfrm>
          <a:prstGeom prst="rect">
            <a:avLst/>
          </a:prstGeom>
        </p:spPr>
      </p:pic>
    </p:spTree>
    <p:extLst>
      <p:ext uri="{BB962C8B-B14F-4D97-AF65-F5344CB8AC3E}">
        <p14:creationId xmlns:p14="http://schemas.microsoft.com/office/powerpoint/2010/main" val="307871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4D21-F8B0-DAC2-39EA-77F2F2608324}"/>
              </a:ext>
            </a:extLst>
          </p:cNvPr>
          <p:cNvSpPr>
            <a:spLocks noGrp="1"/>
          </p:cNvSpPr>
          <p:nvPr>
            <p:ph idx="1"/>
          </p:nvPr>
        </p:nvSpPr>
        <p:spPr>
          <a:xfrm>
            <a:off x="838200" y="391048"/>
            <a:ext cx="10515600" cy="1799702"/>
          </a:xfrm>
        </p:spPr>
        <p:txBody>
          <a:bodyPr>
            <a:normAutofit/>
          </a:bodyPr>
          <a:lstStyle/>
          <a:p>
            <a:pPr algn="just"/>
            <a:r>
              <a:rPr lang="pt-BR" sz="1600" b="1" dirty="0">
                <a:effectLst/>
                <a:latin typeface="Arial" panose="020B0604020202020204" pitchFamily="34" charset="0"/>
                <a:ea typeface="Calibri" panose="020F0502020204030204" pitchFamily="34" charset="0"/>
                <a:cs typeface="Arial" panose="020B0604020202020204" pitchFamily="34" charset="0"/>
              </a:rPr>
              <a:t>OLT</a:t>
            </a:r>
            <a:r>
              <a:rPr lang="pt-BR" sz="1600" dirty="0">
                <a:effectLst/>
                <a:latin typeface="Arial" panose="020B0604020202020204" pitchFamily="34" charset="0"/>
                <a:ea typeface="Calibri" panose="020F0502020204030204" pitchFamily="34" charset="0"/>
                <a:cs typeface="Arial" panose="020B0604020202020204" pitchFamily="34" charset="0"/>
              </a:rPr>
              <a:t> significa terminal de Linha Óptica em português. Ele está localizado na central (POP), constituindo-se em porta de enlace entre a rede de acesso e a rede metropolitana. A OLT é responsável por controlar e administrar a transmissão de dados para as ONU's, porém, é preciso de um receptor que opere em modo rajada (volumes esporádicos de tráfego). Rajadas são conjuntos de bits vindo de uma determinada ONU. Portanto, é preciso controlar os diferentes níveis de amplitude do sinal, já que as ONU's estão localizadas em determinados locais distantes da OLT.</a:t>
            </a:r>
          </a:p>
          <a:p>
            <a:endParaRPr lang="pt-BR" dirty="0"/>
          </a:p>
        </p:txBody>
      </p:sp>
      <p:sp>
        <p:nvSpPr>
          <p:cNvPr id="4" name="Espaço Reservado para Número de Slide 3">
            <a:extLst>
              <a:ext uri="{FF2B5EF4-FFF2-40B4-BE49-F238E27FC236}">
                <a16:creationId xmlns:a16="http://schemas.microsoft.com/office/drawing/2014/main" id="{4A9A60BA-9605-7150-AFA7-1251FF5B4478}"/>
              </a:ext>
            </a:extLst>
          </p:cNvPr>
          <p:cNvSpPr>
            <a:spLocks noGrp="1"/>
          </p:cNvSpPr>
          <p:nvPr>
            <p:ph type="sldNum" sz="quarter" idx="12"/>
          </p:nvPr>
        </p:nvSpPr>
        <p:spPr/>
        <p:txBody>
          <a:bodyPr/>
          <a:lstStyle/>
          <a:p>
            <a:pPr rtl="0"/>
            <a:fld id="{D8DA9DAA-006C-4F4B-980E-E3DF019B24E2}" type="slidenum">
              <a:rPr lang="pt-BR" noProof="0" smtClean="0"/>
              <a:t>11</a:t>
            </a:fld>
            <a:endParaRPr lang="pt-BR" noProof="0"/>
          </a:p>
        </p:txBody>
      </p:sp>
      <p:pic>
        <p:nvPicPr>
          <p:cNvPr id="6" name="Imagem 5">
            <a:extLst>
              <a:ext uri="{FF2B5EF4-FFF2-40B4-BE49-F238E27FC236}">
                <a16:creationId xmlns:a16="http://schemas.microsoft.com/office/drawing/2014/main" id="{3547D10C-D230-3702-931F-4A89284208C1}"/>
              </a:ext>
            </a:extLst>
          </p:cNvPr>
          <p:cNvPicPr>
            <a:picLocks noChangeAspect="1"/>
          </p:cNvPicPr>
          <p:nvPr/>
        </p:nvPicPr>
        <p:blipFill>
          <a:blip r:embed="rId2"/>
          <a:stretch>
            <a:fillRect/>
          </a:stretch>
        </p:blipFill>
        <p:spPr>
          <a:xfrm>
            <a:off x="1516530" y="2066253"/>
            <a:ext cx="8939903" cy="4414595"/>
          </a:xfrm>
          <a:prstGeom prst="rect">
            <a:avLst/>
          </a:prstGeom>
        </p:spPr>
      </p:pic>
    </p:spTree>
    <p:extLst>
      <p:ext uri="{BB962C8B-B14F-4D97-AF65-F5344CB8AC3E}">
        <p14:creationId xmlns:p14="http://schemas.microsoft.com/office/powerpoint/2010/main" val="59543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61798F4-6A5C-734F-A06E-F719AF44D552}"/>
              </a:ext>
            </a:extLst>
          </p:cNvPr>
          <p:cNvSpPr>
            <a:spLocks noGrp="1"/>
          </p:cNvSpPr>
          <p:nvPr>
            <p:ph idx="1"/>
          </p:nvPr>
        </p:nvSpPr>
        <p:spPr>
          <a:xfrm>
            <a:off x="838200" y="523950"/>
            <a:ext cx="10515600" cy="1907279"/>
          </a:xfrm>
        </p:spPr>
        <p:txBody>
          <a:bodyPr/>
          <a:lstStyle/>
          <a:p>
            <a:pPr algn="just"/>
            <a:r>
              <a:rPr lang="pt-BR" sz="1600" b="1" dirty="0">
                <a:effectLst/>
                <a:latin typeface="Arial" panose="020B0604020202020204" pitchFamily="34" charset="0"/>
                <a:ea typeface="Calibri" panose="020F0502020204030204" pitchFamily="34" charset="0"/>
                <a:cs typeface="Arial" panose="020B0604020202020204" pitchFamily="34" charset="0"/>
              </a:rPr>
              <a:t>ONU</a:t>
            </a:r>
            <a:r>
              <a:rPr lang="pt-BR" sz="1600" dirty="0">
                <a:effectLst/>
                <a:latin typeface="Arial" panose="020B0604020202020204" pitchFamily="34" charset="0"/>
                <a:ea typeface="Calibri" panose="020F0502020204030204" pitchFamily="34" charset="0"/>
                <a:cs typeface="Arial" panose="020B0604020202020204" pitchFamily="34" charset="0"/>
              </a:rPr>
              <a:t> significa Unidade de Rede Óptica em português. A sua função principal é fornecer acesso aos usuários, concentrando o tráfego até que possa transmiti-los. A ONU está localizada em distâncias longas ou curtas do usuário final. Além disso, quando a OLT envia mensagens em broadcast, as ONU's reconhecem apenas mensagens destinadas a ela e ignoram as demais. Outra funcionalidade importante é a conversão do sinal óptico em elétrico para os dispositivos padrões, como telefones, computadores e outros equipamentos de aplicação do usuário final</a:t>
            </a:r>
            <a:endParaRPr lang="pt-BR" sz="1600" dirty="0">
              <a:latin typeface="Arial" panose="020B0604020202020204" pitchFamily="34" charset="0"/>
              <a:cs typeface="Arial" panose="020B0604020202020204" pitchFamily="34" charset="0"/>
            </a:endParaRPr>
          </a:p>
          <a:p>
            <a:endParaRPr lang="pt-BR" dirty="0"/>
          </a:p>
        </p:txBody>
      </p:sp>
      <p:sp>
        <p:nvSpPr>
          <p:cNvPr id="4" name="Espaço Reservado para Número de Slide 3">
            <a:extLst>
              <a:ext uri="{FF2B5EF4-FFF2-40B4-BE49-F238E27FC236}">
                <a16:creationId xmlns:a16="http://schemas.microsoft.com/office/drawing/2014/main" id="{3BF55B28-E87B-5EC5-E780-07ECEBC269AB}"/>
              </a:ext>
            </a:extLst>
          </p:cNvPr>
          <p:cNvSpPr>
            <a:spLocks noGrp="1"/>
          </p:cNvSpPr>
          <p:nvPr>
            <p:ph type="sldNum" sz="quarter" idx="12"/>
          </p:nvPr>
        </p:nvSpPr>
        <p:spPr/>
        <p:txBody>
          <a:bodyPr/>
          <a:lstStyle/>
          <a:p>
            <a:pPr rtl="0"/>
            <a:fld id="{D8DA9DAA-006C-4F4B-980E-E3DF019B24E2}" type="slidenum">
              <a:rPr lang="pt-BR" noProof="0" smtClean="0"/>
              <a:t>12</a:t>
            </a:fld>
            <a:endParaRPr lang="pt-BR" noProof="0"/>
          </a:p>
        </p:txBody>
      </p:sp>
      <p:pic>
        <p:nvPicPr>
          <p:cNvPr id="6" name="Imagem 5">
            <a:extLst>
              <a:ext uri="{FF2B5EF4-FFF2-40B4-BE49-F238E27FC236}">
                <a16:creationId xmlns:a16="http://schemas.microsoft.com/office/drawing/2014/main" id="{E3881572-F34F-C03C-B80A-EBFD6E5D6697}"/>
              </a:ext>
            </a:extLst>
          </p:cNvPr>
          <p:cNvPicPr>
            <a:picLocks noChangeAspect="1"/>
          </p:cNvPicPr>
          <p:nvPr/>
        </p:nvPicPr>
        <p:blipFill>
          <a:blip r:embed="rId2"/>
          <a:stretch>
            <a:fillRect/>
          </a:stretch>
        </p:blipFill>
        <p:spPr>
          <a:xfrm>
            <a:off x="1918448" y="2431229"/>
            <a:ext cx="3905923" cy="3429000"/>
          </a:xfrm>
          <a:prstGeom prst="snip2DiagRect">
            <a:avLst/>
          </a:prstGeom>
          <a:ln/>
        </p:spPr>
        <p:style>
          <a:lnRef idx="0">
            <a:schemeClr val="accent2"/>
          </a:lnRef>
          <a:fillRef idx="3">
            <a:schemeClr val="accent2"/>
          </a:fillRef>
          <a:effectRef idx="3">
            <a:schemeClr val="accent2"/>
          </a:effectRef>
          <a:fontRef idx="minor">
            <a:schemeClr val="lt1"/>
          </a:fontRef>
        </p:style>
      </p:pic>
      <p:pic>
        <p:nvPicPr>
          <p:cNvPr id="8" name="Imagem 7">
            <a:extLst>
              <a:ext uri="{FF2B5EF4-FFF2-40B4-BE49-F238E27FC236}">
                <a16:creationId xmlns:a16="http://schemas.microsoft.com/office/drawing/2014/main" id="{1BF0C40E-E99E-672E-EA3C-E519F1664A4C}"/>
              </a:ext>
            </a:extLst>
          </p:cNvPr>
          <p:cNvPicPr>
            <a:picLocks noChangeAspect="1"/>
          </p:cNvPicPr>
          <p:nvPr/>
        </p:nvPicPr>
        <p:blipFill>
          <a:blip r:embed="rId3"/>
          <a:stretch>
            <a:fillRect/>
          </a:stretch>
        </p:blipFill>
        <p:spPr>
          <a:xfrm>
            <a:off x="6367629" y="2431229"/>
            <a:ext cx="3905923" cy="3429000"/>
          </a:xfrm>
          <a:prstGeom prst="snip2DiagRect">
            <a:avLst/>
          </a:prstGeom>
          <a:ln/>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397759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6D05B3A-8194-9038-E7FB-E5B57D3B89B2}"/>
              </a:ext>
            </a:extLst>
          </p:cNvPr>
          <p:cNvSpPr>
            <a:spLocks noGrp="1"/>
          </p:cNvSpPr>
          <p:nvPr>
            <p:ph idx="1"/>
          </p:nvPr>
        </p:nvSpPr>
        <p:spPr>
          <a:xfrm>
            <a:off x="838200" y="556222"/>
            <a:ext cx="10515600" cy="1143486"/>
          </a:xfrm>
        </p:spPr>
        <p:txBody>
          <a:bodyPr/>
          <a:lstStyle/>
          <a:p>
            <a:pPr algn="just"/>
            <a:r>
              <a:rPr lang="pt-BR" sz="1600" b="1" dirty="0">
                <a:effectLst/>
                <a:latin typeface="Arial" panose="020B0604020202020204" pitchFamily="34" charset="0"/>
                <a:ea typeface="Calibri" panose="020F0502020204030204" pitchFamily="34" charset="0"/>
                <a:cs typeface="Arial" panose="020B0604020202020204" pitchFamily="34" charset="0"/>
              </a:rPr>
              <a:t>SPLITTER</a:t>
            </a:r>
            <a:r>
              <a:rPr lang="pt-BR" sz="1600" dirty="0">
                <a:effectLst/>
                <a:latin typeface="Arial" panose="020B0604020202020204" pitchFamily="34" charset="0"/>
                <a:ea typeface="Calibri" panose="020F0502020204030204" pitchFamily="34" charset="0"/>
                <a:cs typeface="Arial" panose="020B0604020202020204" pitchFamily="34" charset="0"/>
              </a:rPr>
              <a:t> é um dispositivo passivo capaz de combinar e dividir o sinal óptico. Em sentido downstream (Rio abaixo) este dispositivo irá dividir o sinal de entrada e o direciona para todas as portas de saída que estão ligadas com as ONU's.</a:t>
            </a:r>
          </a:p>
          <a:p>
            <a:endParaRPr lang="pt-BR" dirty="0"/>
          </a:p>
        </p:txBody>
      </p:sp>
      <p:sp>
        <p:nvSpPr>
          <p:cNvPr id="4" name="Espaço Reservado para Número de Slide 3">
            <a:extLst>
              <a:ext uri="{FF2B5EF4-FFF2-40B4-BE49-F238E27FC236}">
                <a16:creationId xmlns:a16="http://schemas.microsoft.com/office/drawing/2014/main" id="{FE4E4F5D-C356-2D9F-EB04-88A59A12A2E5}"/>
              </a:ext>
            </a:extLst>
          </p:cNvPr>
          <p:cNvSpPr>
            <a:spLocks noGrp="1"/>
          </p:cNvSpPr>
          <p:nvPr>
            <p:ph type="sldNum" sz="quarter" idx="12"/>
          </p:nvPr>
        </p:nvSpPr>
        <p:spPr/>
        <p:txBody>
          <a:bodyPr/>
          <a:lstStyle/>
          <a:p>
            <a:pPr rtl="0"/>
            <a:fld id="{D8DA9DAA-006C-4F4B-980E-E3DF019B24E2}" type="slidenum">
              <a:rPr lang="pt-BR" noProof="0" smtClean="0"/>
              <a:t>13</a:t>
            </a:fld>
            <a:endParaRPr lang="pt-BR" noProof="0"/>
          </a:p>
        </p:txBody>
      </p:sp>
      <p:pic>
        <p:nvPicPr>
          <p:cNvPr id="6" name="Imagem 5">
            <a:extLst>
              <a:ext uri="{FF2B5EF4-FFF2-40B4-BE49-F238E27FC236}">
                <a16:creationId xmlns:a16="http://schemas.microsoft.com/office/drawing/2014/main" id="{7D8B25F9-7292-825A-DF70-1ECFE7B4A098}"/>
              </a:ext>
            </a:extLst>
          </p:cNvPr>
          <p:cNvPicPr>
            <a:picLocks noChangeAspect="1"/>
          </p:cNvPicPr>
          <p:nvPr/>
        </p:nvPicPr>
        <p:blipFill>
          <a:blip r:embed="rId2"/>
          <a:stretch>
            <a:fillRect/>
          </a:stretch>
        </p:blipFill>
        <p:spPr>
          <a:xfrm>
            <a:off x="2839122" y="1767896"/>
            <a:ext cx="6858000" cy="4771016"/>
          </a:xfrm>
          <a:prstGeom prst="rect">
            <a:avLst/>
          </a:prstGeom>
        </p:spPr>
      </p:pic>
    </p:spTree>
    <p:extLst>
      <p:ext uri="{BB962C8B-B14F-4D97-AF65-F5344CB8AC3E}">
        <p14:creationId xmlns:p14="http://schemas.microsoft.com/office/powerpoint/2010/main" val="3327577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F088A-9438-AE33-DB99-685191630A1D}"/>
              </a:ext>
            </a:extLst>
          </p:cNvPr>
          <p:cNvSpPr>
            <a:spLocks noGrp="1"/>
          </p:cNvSpPr>
          <p:nvPr>
            <p:ph type="title"/>
          </p:nvPr>
        </p:nvSpPr>
        <p:spPr>
          <a:xfrm>
            <a:off x="838200" y="365125"/>
            <a:ext cx="10515600" cy="603063"/>
          </a:xfrm>
        </p:spPr>
        <p:txBody>
          <a:bodyPr>
            <a:norm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CRIPTOGRAFIA AES-128</a:t>
            </a:r>
            <a:endParaRPr lang="pt-BR" sz="2000" dirty="0"/>
          </a:p>
        </p:txBody>
      </p:sp>
      <p:sp>
        <p:nvSpPr>
          <p:cNvPr id="3" name="Espaço Reservado para Conteúdo 2">
            <a:extLst>
              <a:ext uri="{FF2B5EF4-FFF2-40B4-BE49-F238E27FC236}">
                <a16:creationId xmlns:a16="http://schemas.microsoft.com/office/drawing/2014/main" id="{8CAEB1DE-7053-1183-2477-20C80E842582}"/>
              </a:ext>
            </a:extLst>
          </p:cNvPr>
          <p:cNvSpPr>
            <a:spLocks noGrp="1"/>
          </p:cNvSpPr>
          <p:nvPr>
            <p:ph idx="1"/>
          </p:nvPr>
        </p:nvSpPr>
        <p:spPr>
          <a:xfrm>
            <a:off x="838200" y="968188"/>
            <a:ext cx="10515600" cy="2595768"/>
          </a:xfrm>
        </p:spPr>
        <p:txBody>
          <a:bodyPr>
            <a:normAutofit/>
          </a:bodyPr>
          <a:lstStyle/>
          <a:p>
            <a:pPr algn="just"/>
            <a:r>
              <a:rPr lang="pt-BR" sz="1600" b="1" i="0" dirty="0">
                <a:solidFill>
                  <a:srgbClr val="000000"/>
                </a:solidFill>
                <a:effectLst/>
                <a:latin typeface="Arial" panose="020B0604020202020204" pitchFamily="34" charset="0"/>
                <a:cs typeface="Arial" panose="020B0604020202020204" pitchFamily="34" charset="0"/>
              </a:rPr>
              <a:t>Os benefícios da fibra </a:t>
            </a:r>
            <a:r>
              <a:rPr lang="pt-BR" sz="1600" b="1" dirty="0">
                <a:solidFill>
                  <a:srgbClr val="000000"/>
                </a:solidFill>
                <a:latin typeface="Arial" panose="020B0604020202020204" pitchFamily="34" charset="0"/>
                <a:cs typeface="Arial" panose="020B0604020202020204" pitchFamily="34" charset="0"/>
              </a:rPr>
              <a:t>ó</a:t>
            </a:r>
            <a:r>
              <a:rPr lang="pt-BR" sz="1600" b="1" i="0" dirty="0">
                <a:solidFill>
                  <a:srgbClr val="000000"/>
                </a:solidFill>
                <a:effectLst/>
                <a:latin typeface="Arial" panose="020B0604020202020204" pitchFamily="34" charset="0"/>
                <a:cs typeface="Arial" panose="020B0604020202020204" pitchFamily="34" charset="0"/>
              </a:rPr>
              <a:t>ptica são bem conhecidos no meio da TI, além da sua capacidade de transmissão e tempo de vida útil, apresenta bons argumentos quando se trata de segurança. Um dos principais pontos é a complexidade que se tem ao tentar interceptar um sinal óptico sem interromper o tráfego existente. Para melhor entendimento a transmissão entre OLT e ONU funciona da seguinte forma: No sentido de downstream os dados são enviados em broadcast (envio não direcionado). As informações de cada ONU são divididas no tempo (TDM-Time Division Multiplexing). Desta forma, toda informação provida pelo OLT é repassada a todas ONU's da rede, mas cada ONU filtra as informações que lhe são destinadas (ZTE, 2011), a abaixo ilustra esta forma de comunicação. Uma forma para se garantir a segurança dos dados transmitidos na rede é a utilização de criptografia, sendo utilizado o algoritmo Advanced Encryption Standard (AES).</a:t>
            </a:r>
            <a:endParaRPr lang="pt-BR" sz="1600" dirty="0">
              <a:latin typeface="Arial" panose="020B0604020202020204" pitchFamily="34" charset="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7F6BADE4-140B-A83B-FCF6-303920366AFB}"/>
              </a:ext>
            </a:extLst>
          </p:cNvPr>
          <p:cNvSpPr>
            <a:spLocks noGrp="1"/>
          </p:cNvSpPr>
          <p:nvPr>
            <p:ph type="sldNum" sz="quarter" idx="12"/>
          </p:nvPr>
        </p:nvSpPr>
        <p:spPr/>
        <p:txBody>
          <a:bodyPr/>
          <a:lstStyle/>
          <a:p>
            <a:pPr rtl="0"/>
            <a:fld id="{D8DA9DAA-006C-4F4B-980E-E3DF019B24E2}" type="slidenum">
              <a:rPr lang="pt-BR" noProof="0" smtClean="0"/>
              <a:t>14</a:t>
            </a:fld>
            <a:endParaRPr lang="pt-BR" noProof="0"/>
          </a:p>
        </p:txBody>
      </p:sp>
      <p:pic>
        <p:nvPicPr>
          <p:cNvPr id="6" name="Imagem 5">
            <a:extLst>
              <a:ext uri="{FF2B5EF4-FFF2-40B4-BE49-F238E27FC236}">
                <a16:creationId xmlns:a16="http://schemas.microsoft.com/office/drawing/2014/main" id="{92FFD25F-1656-D8DA-AAC2-679E8B61C164}"/>
              </a:ext>
            </a:extLst>
          </p:cNvPr>
          <p:cNvPicPr>
            <a:picLocks noChangeAspect="1"/>
          </p:cNvPicPr>
          <p:nvPr/>
        </p:nvPicPr>
        <p:blipFill>
          <a:blip r:embed="rId2"/>
          <a:stretch>
            <a:fillRect/>
          </a:stretch>
        </p:blipFill>
        <p:spPr>
          <a:xfrm>
            <a:off x="2844947" y="3350569"/>
            <a:ext cx="6912239" cy="3219169"/>
          </a:xfrm>
          <a:prstGeom prst="rect">
            <a:avLst/>
          </a:prstGeom>
        </p:spPr>
      </p:pic>
    </p:spTree>
    <p:extLst>
      <p:ext uri="{BB962C8B-B14F-4D97-AF65-F5344CB8AC3E}">
        <p14:creationId xmlns:p14="http://schemas.microsoft.com/office/powerpoint/2010/main" val="377938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B93803C-6246-B9D5-7458-661FF539402B}"/>
              </a:ext>
            </a:extLst>
          </p:cNvPr>
          <p:cNvSpPr>
            <a:spLocks noGrp="1"/>
          </p:cNvSpPr>
          <p:nvPr>
            <p:ph idx="1"/>
          </p:nvPr>
        </p:nvSpPr>
        <p:spPr>
          <a:xfrm>
            <a:off x="838200" y="673436"/>
            <a:ext cx="10515600" cy="1187638"/>
          </a:xfrm>
        </p:spPr>
        <p:txBody>
          <a:bodyPr>
            <a:normAutofit/>
          </a:bodyPr>
          <a:lstStyle/>
          <a:p>
            <a:pPr marL="0" indent="0" algn="just">
              <a:buNone/>
            </a:pPr>
            <a:r>
              <a:rPr lang="pt-BR" sz="1600" dirty="0">
                <a:effectLst/>
                <a:latin typeface="Arial" panose="020B0604020202020204" pitchFamily="34" charset="0"/>
                <a:ea typeface="Calibri" panose="020F0502020204030204" pitchFamily="34" charset="0"/>
              </a:rPr>
              <a:t>       A Criptografia com AES-128 transforma pacotes de dados de texto simples e os transmitem em texto cifrado. Em suma, o algoritmo AES-128 usa uma chave para alterar dados de texto simples de 128 bits em outros dados de texto cifrado de 128 bits para transmissão usando uma série de operações matemáticas. Em seguida, a extremidade de recebimento usa uma chave para descriptografar o texto cifrado.</a:t>
            </a:r>
            <a:endParaRPr lang="pt-BR" sz="1600" dirty="0"/>
          </a:p>
        </p:txBody>
      </p:sp>
      <p:sp>
        <p:nvSpPr>
          <p:cNvPr id="4" name="Espaço Reservado para Número de Slide 3">
            <a:extLst>
              <a:ext uri="{FF2B5EF4-FFF2-40B4-BE49-F238E27FC236}">
                <a16:creationId xmlns:a16="http://schemas.microsoft.com/office/drawing/2014/main" id="{5A779386-BE64-20BF-5A65-D9571957F5A3}"/>
              </a:ext>
            </a:extLst>
          </p:cNvPr>
          <p:cNvSpPr>
            <a:spLocks noGrp="1"/>
          </p:cNvSpPr>
          <p:nvPr>
            <p:ph type="sldNum" sz="quarter" idx="12"/>
          </p:nvPr>
        </p:nvSpPr>
        <p:spPr/>
        <p:txBody>
          <a:bodyPr/>
          <a:lstStyle/>
          <a:p>
            <a:pPr rtl="0"/>
            <a:fld id="{D8DA9DAA-006C-4F4B-980E-E3DF019B24E2}" type="slidenum">
              <a:rPr lang="pt-BR" noProof="0" smtClean="0"/>
              <a:t>15</a:t>
            </a:fld>
            <a:endParaRPr lang="pt-BR" noProof="0"/>
          </a:p>
        </p:txBody>
      </p:sp>
      <p:sp>
        <p:nvSpPr>
          <p:cNvPr id="5" name="CaixaDeTexto 4">
            <a:extLst>
              <a:ext uri="{FF2B5EF4-FFF2-40B4-BE49-F238E27FC236}">
                <a16:creationId xmlns:a16="http://schemas.microsoft.com/office/drawing/2014/main" id="{326707E3-151C-E626-F3C2-126153BF499A}"/>
              </a:ext>
            </a:extLst>
          </p:cNvPr>
          <p:cNvSpPr txBox="1"/>
          <p:nvPr/>
        </p:nvSpPr>
        <p:spPr>
          <a:xfrm>
            <a:off x="838200" y="1954930"/>
            <a:ext cx="10004612" cy="400110"/>
          </a:xfrm>
          <a:prstGeom prst="rect">
            <a:avLst/>
          </a:prstGeom>
          <a:noFill/>
        </p:spPr>
        <p:txBody>
          <a:bodyPr wrap="square" rtlCol="0">
            <a:sp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AUTENTICAÇÃO DA ONU</a:t>
            </a:r>
            <a:endParaRPr lang="pt-BR" sz="2000" dirty="0"/>
          </a:p>
        </p:txBody>
      </p:sp>
      <p:sp>
        <p:nvSpPr>
          <p:cNvPr id="6" name="Espaço Reservado para Conteúdo 2">
            <a:extLst>
              <a:ext uri="{FF2B5EF4-FFF2-40B4-BE49-F238E27FC236}">
                <a16:creationId xmlns:a16="http://schemas.microsoft.com/office/drawing/2014/main" id="{B79B0DF0-5002-F3DB-AC50-FCA7109B245A}"/>
              </a:ext>
            </a:extLst>
          </p:cNvPr>
          <p:cNvSpPr txBox="1">
            <a:spLocks/>
          </p:cNvSpPr>
          <p:nvPr/>
        </p:nvSpPr>
        <p:spPr>
          <a:xfrm>
            <a:off x="838200" y="2461589"/>
            <a:ext cx="10515600" cy="1187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sz="1600" dirty="0">
                <a:effectLst/>
                <a:latin typeface="Arial" panose="020B0604020202020204" pitchFamily="34" charset="0"/>
                <a:ea typeface="Calibri" panose="020F0502020204030204" pitchFamily="34" charset="0"/>
              </a:rPr>
              <a:t>Para que uma ONU inicie seu tráfego na rede ela deve ser reconhecida pela OLT através de seu número de série único. A OLT pode ser configurada para impedir que qualquer ONU seja ativada sem a autorização do administrador.</a:t>
            </a:r>
            <a:endParaRPr lang="pt-BR" sz="1600" dirty="0"/>
          </a:p>
        </p:txBody>
      </p:sp>
      <p:sp>
        <p:nvSpPr>
          <p:cNvPr id="7" name="CaixaDeTexto 6">
            <a:extLst>
              <a:ext uri="{FF2B5EF4-FFF2-40B4-BE49-F238E27FC236}">
                <a16:creationId xmlns:a16="http://schemas.microsoft.com/office/drawing/2014/main" id="{0F667E43-F5F3-5F3A-3FE7-6DB015A54EBC}"/>
              </a:ext>
            </a:extLst>
          </p:cNvPr>
          <p:cNvSpPr txBox="1"/>
          <p:nvPr/>
        </p:nvSpPr>
        <p:spPr>
          <a:xfrm>
            <a:off x="838200" y="3457142"/>
            <a:ext cx="10004612" cy="400110"/>
          </a:xfrm>
          <a:prstGeom prst="rect">
            <a:avLst/>
          </a:prstGeom>
          <a:noFill/>
        </p:spPr>
        <p:txBody>
          <a:bodyPr wrap="square" rtlCol="0">
            <a:sp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ENCAMINHAMENTO SEGURO</a:t>
            </a:r>
            <a:endParaRPr lang="pt-BR" sz="2000" dirty="0"/>
          </a:p>
        </p:txBody>
      </p:sp>
      <p:sp>
        <p:nvSpPr>
          <p:cNvPr id="8" name="Espaço Reservado para Conteúdo 2">
            <a:extLst>
              <a:ext uri="{FF2B5EF4-FFF2-40B4-BE49-F238E27FC236}">
                <a16:creationId xmlns:a16="http://schemas.microsoft.com/office/drawing/2014/main" id="{86EB1080-BDF1-8AC2-93CB-96722E3D941E}"/>
              </a:ext>
            </a:extLst>
          </p:cNvPr>
          <p:cNvSpPr txBox="1">
            <a:spLocks/>
          </p:cNvSpPr>
          <p:nvPr/>
        </p:nvSpPr>
        <p:spPr>
          <a:xfrm>
            <a:off x="838200" y="4050960"/>
            <a:ext cx="10515600" cy="1736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sz="1600" dirty="0">
                <a:effectLst/>
                <a:latin typeface="Arial" panose="020B0604020202020204" pitchFamily="34" charset="0"/>
                <a:ea typeface="Calibri" panose="020F0502020204030204" pitchFamily="34" charset="0"/>
              </a:rPr>
              <a:t>A OLT permite o uso de um recurso chamado Encaminhamento Seguro, quando o Encaminhamento Seguro está habilitado para uma VLAN, o serviço forma-se ciente da sessão de IP e espiona as mensagens de oferta de DHCP para as ONU's e armazena em cache as informações de endereço IP e DHCP alocadas. Se o tráfego não tiver origem no endereço correto, o tráfego será descartado, isso também funciona para dispositivos conectados com endereços IP estáticos, a OLT passa comparar o endereço IP configurado com o endereço de origem do dispositivo configurado estaticamente no quadro de dados. Se eles não corresponderem, o tráfego será descartado.</a:t>
            </a:r>
            <a:endParaRPr lang="pt-BR" sz="1600" dirty="0"/>
          </a:p>
        </p:txBody>
      </p:sp>
    </p:spTree>
    <p:extLst>
      <p:ext uri="{BB962C8B-B14F-4D97-AF65-F5344CB8AC3E}">
        <p14:creationId xmlns:p14="http://schemas.microsoft.com/office/powerpoint/2010/main" val="238607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188C0-88EA-E1F2-F7FD-8559699FE730}"/>
              </a:ext>
            </a:extLst>
          </p:cNvPr>
          <p:cNvSpPr>
            <a:spLocks noGrp="1"/>
          </p:cNvSpPr>
          <p:nvPr>
            <p:ph type="title"/>
          </p:nvPr>
        </p:nvSpPr>
        <p:spPr>
          <a:xfrm>
            <a:off x="838200" y="365125"/>
            <a:ext cx="10515600" cy="839731"/>
          </a:xfrm>
        </p:spPr>
        <p:txBody>
          <a:bodyPr>
            <a:norm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MAIS SEGURANÇA</a:t>
            </a:r>
            <a:endParaRPr lang="pt-BR" sz="2000" dirty="0"/>
          </a:p>
        </p:txBody>
      </p:sp>
      <p:sp>
        <p:nvSpPr>
          <p:cNvPr id="3" name="Espaço Reservado para Conteúdo 2">
            <a:extLst>
              <a:ext uri="{FF2B5EF4-FFF2-40B4-BE49-F238E27FC236}">
                <a16:creationId xmlns:a16="http://schemas.microsoft.com/office/drawing/2014/main" id="{DE734324-726A-47C3-BB53-1E0BE0EFFCC8}"/>
              </a:ext>
            </a:extLst>
          </p:cNvPr>
          <p:cNvSpPr>
            <a:spLocks noGrp="1"/>
          </p:cNvSpPr>
          <p:nvPr>
            <p:ph idx="1"/>
          </p:nvPr>
        </p:nvSpPr>
        <p:spPr>
          <a:xfrm>
            <a:off x="838200" y="1825625"/>
            <a:ext cx="10515600" cy="2230008"/>
          </a:xfrm>
        </p:spPr>
        <p:txBody>
          <a:bodyPr>
            <a:normAutofit/>
          </a:bodyPr>
          <a:lstStyle/>
          <a:p>
            <a:r>
              <a:rPr lang="pt-BR" sz="1800" dirty="0">
                <a:effectLst/>
                <a:latin typeface="Arial" panose="020B0604020202020204" pitchFamily="34" charset="0"/>
                <a:ea typeface="Calibri" panose="020F0502020204030204" pitchFamily="34" charset="0"/>
              </a:rPr>
              <a:t>Aqui segue mais algumas medidas a serem tomadas para aumentar a segurança da rede.</a:t>
            </a:r>
            <a:br>
              <a:rPr lang="pt-BR" sz="1800" dirty="0">
                <a:effectLst/>
                <a:latin typeface="Arial" panose="020B0604020202020204" pitchFamily="34" charset="0"/>
                <a:ea typeface="Calibri" panose="020F0502020204030204" pitchFamily="34" charset="0"/>
              </a:rPr>
            </a:br>
            <a:br>
              <a:rPr lang="pt-BR" sz="1800" b="1" dirty="0">
                <a:solidFill>
                  <a:srgbClr val="212529"/>
                </a:solidFill>
                <a:effectLst/>
                <a:latin typeface="Roboto" panose="02000000000000000000" pitchFamily="2" charset="0"/>
                <a:ea typeface="Times New Roman" panose="02020603050405020304" pitchFamily="18" charset="0"/>
                <a:cs typeface="Times New Roman" panose="02020603050405020304" pitchFamily="18" charset="0"/>
              </a:rPr>
            </a:br>
            <a:r>
              <a:rPr lang="pt-BR" sz="1600" dirty="0">
                <a:effectLst/>
                <a:latin typeface="Arial" panose="020B0604020202020204" pitchFamily="34" charset="0"/>
                <a:ea typeface="Calibri" panose="020F0502020204030204" pitchFamily="34" charset="0"/>
                <a:cs typeface="Arial" panose="020B0604020202020204" pitchFamily="34" charset="0"/>
              </a:rPr>
              <a:t>◾ Limitar o número de endereços MAC que podem ser gravados pela OLT.</a:t>
            </a:r>
            <a:br>
              <a:rPr lang="pt-BR" sz="1600" dirty="0">
                <a:effectLst/>
                <a:latin typeface="Arial" panose="020B0604020202020204" pitchFamily="34" charset="0"/>
                <a:ea typeface="Calibri" panose="020F0502020204030204" pitchFamily="34" charset="0"/>
                <a:cs typeface="Arial" panose="020B0604020202020204" pitchFamily="34" charset="0"/>
              </a:rPr>
            </a:br>
            <a:r>
              <a:rPr lang="pt-BR" sz="1600" dirty="0">
                <a:effectLst/>
                <a:latin typeface="Arial" panose="020B0604020202020204" pitchFamily="34" charset="0"/>
                <a:ea typeface="Calibri" panose="020F0502020204030204" pitchFamily="34" charset="0"/>
                <a:cs typeface="Arial" panose="020B0604020202020204" pitchFamily="34" charset="0"/>
              </a:rPr>
              <a:t>◾ Bloquear Movimentos de MAC dentro da OLT.</a:t>
            </a:r>
            <a:br>
              <a:rPr lang="pt-BR" sz="1600" dirty="0">
                <a:effectLst/>
                <a:latin typeface="Arial" panose="020B0604020202020204" pitchFamily="34" charset="0"/>
                <a:ea typeface="Calibri" panose="020F0502020204030204" pitchFamily="34" charset="0"/>
                <a:cs typeface="Arial" panose="020B0604020202020204" pitchFamily="34" charset="0"/>
              </a:rPr>
            </a:br>
            <a:r>
              <a:rPr lang="pt-BR" sz="1600" dirty="0">
                <a:effectLst/>
                <a:latin typeface="Arial" panose="020B0604020202020204" pitchFamily="34" charset="0"/>
                <a:ea typeface="Calibri" panose="020F0502020204030204" pitchFamily="34" charset="0"/>
                <a:cs typeface="Arial" panose="020B0604020202020204" pitchFamily="34" charset="0"/>
              </a:rPr>
              <a:t>◾ Lista de Controle de Acessos.</a:t>
            </a:r>
            <a:br>
              <a:rPr lang="pt-BR" sz="1600" dirty="0">
                <a:effectLst/>
                <a:latin typeface="Arial" panose="020B0604020202020204" pitchFamily="34" charset="0"/>
                <a:ea typeface="Calibri" panose="020F0502020204030204" pitchFamily="34" charset="0"/>
                <a:cs typeface="Arial" panose="020B0604020202020204" pitchFamily="34" charset="0"/>
              </a:rPr>
            </a:br>
            <a:r>
              <a:rPr lang="pt-BR" sz="1600" dirty="0">
                <a:effectLst/>
                <a:latin typeface="Arial" panose="020B0604020202020204" pitchFamily="34" charset="0"/>
                <a:ea typeface="Calibri" panose="020F0502020204030204" pitchFamily="34" charset="0"/>
                <a:cs typeface="Arial" panose="020B0604020202020204" pitchFamily="34" charset="0"/>
              </a:rPr>
              <a:t>◾ Segurança 802.1xPort.</a:t>
            </a:r>
            <a:br>
              <a:rPr lang="pt-BR" sz="1600" dirty="0">
                <a:effectLst/>
                <a:latin typeface="Arial" panose="020B0604020202020204" pitchFamily="34" charset="0"/>
                <a:ea typeface="Calibri" panose="020F0502020204030204" pitchFamily="34" charset="0"/>
                <a:cs typeface="Arial" panose="020B0604020202020204" pitchFamily="34" charset="0"/>
              </a:rPr>
            </a:br>
            <a:r>
              <a:rPr lang="pt-BR" sz="1600" dirty="0">
                <a:effectLst/>
                <a:latin typeface="Arial" panose="020B0604020202020204" pitchFamily="34" charset="0"/>
                <a:ea typeface="Calibri" panose="020F0502020204030204" pitchFamily="34" charset="0"/>
                <a:cs typeface="Arial" panose="020B0604020202020204" pitchFamily="34" charset="0"/>
              </a:rPr>
              <a:t>◾ PON Card Security.</a:t>
            </a:r>
            <a:endParaRPr lang="pt-BR" sz="1600" dirty="0">
              <a:latin typeface="Arial" panose="020B0604020202020204" pitchFamily="34" charset="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CECBF804-17FC-42BC-AC37-293BD4FBF81C}"/>
              </a:ext>
            </a:extLst>
          </p:cNvPr>
          <p:cNvSpPr>
            <a:spLocks noGrp="1"/>
          </p:cNvSpPr>
          <p:nvPr>
            <p:ph type="sldNum" sz="quarter" idx="12"/>
          </p:nvPr>
        </p:nvSpPr>
        <p:spPr/>
        <p:txBody>
          <a:bodyPr/>
          <a:lstStyle/>
          <a:p>
            <a:pPr rtl="0"/>
            <a:fld id="{D8DA9DAA-006C-4F4B-980E-E3DF019B24E2}" type="slidenum">
              <a:rPr lang="pt-BR" noProof="0" smtClean="0"/>
              <a:t>16</a:t>
            </a:fld>
            <a:endParaRPr lang="pt-BR" noProof="0"/>
          </a:p>
        </p:txBody>
      </p:sp>
    </p:spTree>
    <p:extLst>
      <p:ext uri="{BB962C8B-B14F-4D97-AF65-F5344CB8AC3E}">
        <p14:creationId xmlns:p14="http://schemas.microsoft.com/office/powerpoint/2010/main" val="19270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782184" y="1807285"/>
            <a:ext cx="9144000" cy="3948056"/>
          </a:xfrm>
        </p:spPr>
        <p:txBody>
          <a:bodyPr>
            <a:normAutofit fontScale="90000"/>
          </a:bodyPr>
          <a:lstStyle/>
          <a:p>
            <a:pPr algn="l"/>
            <a:br>
              <a:rPr lang="pt-BR" dirty="0"/>
            </a:br>
            <a:br>
              <a:rPr lang="pt-BR" dirty="0"/>
            </a:br>
            <a:br>
              <a:rPr lang="pt-BR" dirty="0"/>
            </a:br>
            <a:br>
              <a:rPr lang="pt-BR" dirty="0"/>
            </a:br>
            <a:br>
              <a:rPr lang="pt-BR" dirty="0"/>
            </a:br>
            <a:r>
              <a:rPr lang="pt-BR" dirty="0"/>
              <a:t>Capítulo 3 -</a:t>
            </a:r>
            <a:br>
              <a:rPr lang="pt-BR" dirty="0"/>
            </a:br>
            <a:r>
              <a:rPr lang="pt-BR" dirty="0"/>
              <a:t>ANÁLISE E ESPECIFICAÇÃO DA REDE</a:t>
            </a:r>
            <a:br>
              <a:rPr lang="pt-BR" sz="6000" dirty="0">
                <a:solidFill>
                  <a:schemeClr val="bg1"/>
                </a:solidFill>
              </a:rPr>
            </a:br>
            <a:br>
              <a:rPr lang="pt-BR" dirty="0"/>
            </a:br>
            <a:r>
              <a:rPr lang="pt-BR" dirty="0"/>
              <a:t>	</a:t>
            </a:r>
          </a:p>
        </p:txBody>
      </p:sp>
      <p:sp>
        <p:nvSpPr>
          <p:cNvPr id="3" name="Subtítulo 2">
            <a:extLst>
              <a:ext uri="{FF2B5EF4-FFF2-40B4-BE49-F238E27FC236}">
                <a16:creationId xmlns:a16="http://schemas.microsoft.com/office/drawing/2014/main" id="{6AC14F45-B417-B805-8678-BCDDB126CADD}"/>
              </a:ext>
            </a:extLst>
          </p:cNvPr>
          <p:cNvSpPr>
            <a:spLocks noGrp="1"/>
          </p:cNvSpPr>
          <p:nvPr>
            <p:ph type="subTitle" idx="1"/>
          </p:nvPr>
        </p:nvSpPr>
        <p:spPr>
          <a:xfrm>
            <a:off x="1524000" y="4429461"/>
            <a:ext cx="9144000" cy="1325880"/>
          </a:xfrm>
        </p:spPr>
        <p:txBody>
          <a:bodyPr/>
          <a:lstStyle/>
          <a:p>
            <a:r>
              <a:rPr lang="pt-BR" dirty="0"/>
              <a:t>Neste capítulo descreve as ferramentas utilizadas para o desenvolvimento e implantação do nosso projeto.</a:t>
            </a:r>
          </a:p>
        </p:txBody>
      </p:sp>
    </p:spTree>
    <p:extLst>
      <p:ext uri="{BB962C8B-B14F-4D97-AF65-F5344CB8AC3E}">
        <p14:creationId xmlns:p14="http://schemas.microsoft.com/office/powerpoint/2010/main" val="54278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88D83-A6BC-8338-ADE8-F4B155A97CD5}"/>
              </a:ext>
            </a:extLst>
          </p:cNvPr>
          <p:cNvSpPr>
            <a:spLocks noGrp="1"/>
          </p:cNvSpPr>
          <p:nvPr>
            <p:ph type="title"/>
          </p:nvPr>
        </p:nvSpPr>
        <p:spPr>
          <a:xfrm>
            <a:off x="838200" y="2970381"/>
            <a:ext cx="10515600" cy="365126"/>
          </a:xfrm>
        </p:spPr>
        <p:txBody>
          <a:bodyPr>
            <a:normAutofit/>
          </a:bodyPr>
          <a:lstStyle/>
          <a:p>
            <a:r>
              <a:rPr lang="pt-BR" sz="1200" b="1" u="sng" dirty="0">
                <a:effectLst/>
                <a:latin typeface="Arial" panose="020B0604020202020204" pitchFamily="34" charset="0"/>
                <a:ea typeface="Calibri" panose="020F0502020204030204" pitchFamily="34" charset="0"/>
              </a:rPr>
              <a:t>Dashboard</a:t>
            </a:r>
            <a:endParaRPr lang="pt-BR" sz="1200" b="1" u="sng" dirty="0"/>
          </a:p>
        </p:txBody>
      </p:sp>
      <p:sp>
        <p:nvSpPr>
          <p:cNvPr id="3" name="Espaço Reservado para Conteúdo 2">
            <a:extLst>
              <a:ext uri="{FF2B5EF4-FFF2-40B4-BE49-F238E27FC236}">
                <a16:creationId xmlns:a16="http://schemas.microsoft.com/office/drawing/2014/main" id="{5D75E1AA-F3A7-3B6E-7717-DE6021FF716F}"/>
              </a:ext>
            </a:extLst>
          </p:cNvPr>
          <p:cNvSpPr>
            <a:spLocks noGrp="1"/>
          </p:cNvSpPr>
          <p:nvPr>
            <p:ph idx="1"/>
          </p:nvPr>
        </p:nvSpPr>
        <p:spPr>
          <a:xfrm>
            <a:off x="838200" y="1234589"/>
            <a:ext cx="10515600" cy="1573157"/>
          </a:xfrm>
        </p:spPr>
        <p:txBody>
          <a:bodyPr>
            <a:normAutofit/>
          </a:bodyPr>
          <a:lstStyle/>
          <a:p>
            <a:pPr algn="just"/>
            <a:r>
              <a:rPr lang="pt-BR" sz="1600" dirty="0">
                <a:latin typeface="Arial" panose="020B0604020202020204" pitchFamily="34" charset="0"/>
                <a:cs typeface="Arial" panose="020B0604020202020204" pitchFamily="34" charset="0"/>
              </a:rPr>
              <a:t>Zabbix é um software que monitora vários parâmetros de rede de computadores e saúde e integridade de servidores. Zabbix usa um mecanismo de notificação flexível que permite os usuários configurarem alerta de e-mail e sms baseado em praticamente qualquer evento. Isto permite uma rápida reação para problemas em servidores Zabbix, oferece relatórios e visualização de dados com excelentes características baseado nos dados armazenados. Isso faz do Zabbix ideal para o planejamento de capacidade e da saúde dos servidores, pode ser avaliado a partir de qualquer localização.</a:t>
            </a:r>
          </a:p>
        </p:txBody>
      </p:sp>
      <p:sp>
        <p:nvSpPr>
          <p:cNvPr id="4" name="Espaço Reservado para Número de Slide 3">
            <a:extLst>
              <a:ext uri="{FF2B5EF4-FFF2-40B4-BE49-F238E27FC236}">
                <a16:creationId xmlns:a16="http://schemas.microsoft.com/office/drawing/2014/main" id="{7C49C240-893A-F7F5-AED2-D09154998B65}"/>
              </a:ext>
            </a:extLst>
          </p:cNvPr>
          <p:cNvSpPr>
            <a:spLocks noGrp="1"/>
          </p:cNvSpPr>
          <p:nvPr>
            <p:ph type="sldNum" sz="quarter" idx="12"/>
          </p:nvPr>
        </p:nvSpPr>
        <p:spPr/>
        <p:txBody>
          <a:bodyPr/>
          <a:lstStyle/>
          <a:p>
            <a:pPr rtl="0"/>
            <a:fld id="{D8DA9DAA-006C-4F4B-980E-E3DF019B24E2}" type="slidenum">
              <a:rPr lang="pt-BR" noProof="0" smtClean="0"/>
              <a:t>18</a:t>
            </a:fld>
            <a:endParaRPr lang="pt-BR" noProof="0"/>
          </a:p>
        </p:txBody>
      </p:sp>
      <p:sp>
        <p:nvSpPr>
          <p:cNvPr id="5" name="Título 1">
            <a:extLst>
              <a:ext uri="{FF2B5EF4-FFF2-40B4-BE49-F238E27FC236}">
                <a16:creationId xmlns:a16="http://schemas.microsoft.com/office/drawing/2014/main" id="{80824130-C22C-AB70-9769-71DD6B371686}"/>
              </a:ext>
            </a:extLst>
          </p:cNvPr>
          <p:cNvSpPr txBox="1">
            <a:spLocks/>
          </p:cNvSpPr>
          <p:nvPr/>
        </p:nvSpPr>
        <p:spPr>
          <a:xfrm>
            <a:off x="990600" y="517526"/>
            <a:ext cx="10515600" cy="699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marL="285750" indent="-285750">
              <a:buFont typeface="Wingdings" panose="05000000000000000000" pitchFamily="2" charset="2"/>
              <a:buChar char="v"/>
            </a:pPr>
            <a:r>
              <a:rPr lang="pt-BR" sz="2000" b="1" dirty="0">
                <a:latin typeface="Arial" panose="020B0604020202020204" pitchFamily="34" charset="0"/>
                <a:ea typeface="Calibri" panose="020F0502020204030204" pitchFamily="34" charset="0"/>
              </a:rPr>
              <a:t>SOFTWARE ZABBIX</a:t>
            </a:r>
            <a:endParaRPr lang="pt-BR" sz="2000" dirty="0"/>
          </a:p>
        </p:txBody>
      </p:sp>
      <p:pic>
        <p:nvPicPr>
          <p:cNvPr id="7" name="Imagem 6">
            <a:extLst>
              <a:ext uri="{FF2B5EF4-FFF2-40B4-BE49-F238E27FC236}">
                <a16:creationId xmlns:a16="http://schemas.microsoft.com/office/drawing/2014/main" id="{81845CB0-2B3D-E8DA-9A5A-02BBF686541D}"/>
              </a:ext>
            </a:extLst>
          </p:cNvPr>
          <p:cNvPicPr>
            <a:picLocks noChangeAspect="1"/>
          </p:cNvPicPr>
          <p:nvPr/>
        </p:nvPicPr>
        <p:blipFill>
          <a:blip r:embed="rId2"/>
          <a:stretch>
            <a:fillRect/>
          </a:stretch>
        </p:blipFill>
        <p:spPr>
          <a:xfrm>
            <a:off x="2345977" y="2764567"/>
            <a:ext cx="7804845" cy="3956908"/>
          </a:xfrm>
          <a:prstGeom prst="rect">
            <a:avLst/>
          </a:prstGeom>
        </p:spPr>
      </p:pic>
    </p:spTree>
    <p:extLst>
      <p:ext uri="{BB962C8B-B14F-4D97-AF65-F5344CB8AC3E}">
        <p14:creationId xmlns:p14="http://schemas.microsoft.com/office/powerpoint/2010/main" val="208998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BB415-E3DC-1561-9DEF-4DB3D9D57D01}"/>
              </a:ext>
            </a:extLst>
          </p:cNvPr>
          <p:cNvSpPr>
            <a:spLocks noGrp="1"/>
          </p:cNvSpPr>
          <p:nvPr>
            <p:ph type="title"/>
          </p:nvPr>
        </p:nvSpPr>
        <p:spPr>
          <a:xfrm>
            <a:off x="838200" y="365126"/>
            <a:ext cx="10515600" cy="315912"/>
          </a:xfrm>
        </p:spPr>
        <p:txBody>
          <a:bodyPr>
            <a:normAutofit/>
          </a:bodyPr>
          <a:lstStyle/>
          <a:p>
            <a:r>
              <a:rPr lang="pt-BR" sz="1200" b="1" u="sng" dirty="0">
                <a:latin typeface="Arial" panose="020B0604020202020204" pitchFamily="34" charset="0"/>
                <a:cs typeface="Arial" panose="020B0604020202020204" pitchFamily="34" charset="0"/>
              </a:rPr>
              <a:t>Hosts</a:t>
            </a:r>
          </a:p>
        </p:txBody>
      </p:sp>
      <p:sp>
        <p:nvSpPr>
          <p:cNvPr id="4" name="Espaço Reservado para Número de Slide 3">
            <a:extLst>
              <a:ext uri="{FF2B5EF4-FFF2-40B4-BE49-F238E27FC236}">
                <a16:creationId xmlns:a16="http://schemas.microsoft.com/office/drawing/2014/main" id="{A27B6E76-64CA-2209-1DCA-2451F6CC6048}"/>
              </a:ext>
            </a:extLst>
          </p:cNvPr>
          <p:cNvSpPr>
            <a:spLocks noGrp="1"/>
          </p:cNvSpPr>
          <p:nvPr>
            <p:ph type="sldNum" sz="quarter" idx="12"/>
          </p:nvPr>
        </p:nvSpPr>
        <p:spPr/>
        <p:txBody>
          <a:bodyPr/>
          <a:lstStyle/>
          <a:p>
            <a:pPr rtl="0"/>
            <a:fld id="{D8DA9DAA-006C-4F4B-980E-E3DF019B24E2}" type="slidenum">
              <a:rPr lang="pt-BR" noProof="0" smtClean="0"/>
              <a:t>19</a:t>
            </a:fld>
            <a:endParaRPr lang="pt-BR" noProof="0"/>
          </a:p>
        </p:txBody>
      </p:sp>
      <p:pic>
        <p:nvPicPr>
          <p:cNvPr id="6" name="Imagem 5">
            <a:extLst>
              <a:ext uri="{FF2B5EF4-FFF2-40B4-BE49-F238E27FC236}">
                <a16:creationId xmlns:a16="http://schemas.microsoft.com/office/drawing/2014/main" id="{9639FF02-BC1C-B262-5A37-31C2C2D9D861}"/>
              </a:ext>
            </a:extLst>
          </p:cNvPr>
          <p:cNvPicPr>
            <a:picLocks noChangeAspect="1"/>
          </p:cNvPicPr>
          <p:nvPr/>
        </p:nvPicPr>
        <p:blipFill>
          <a:blip r:embed="rId2"/>
          <a:stretch>
            <a:fillRect/>
          </a:stretch>
        </p:blipFill>
        <p:spPr>
          <a:xfrm>
            <a:off x="925158" y="704626"/>
            <a:ext cx="10428642" cy="5651724"/>
          </a:xfrm>
          <a:prstGeom prst="rect">
            <a:avLst/>
          </a:prstGeom>
        </p:spPr>
      </p:pic>
    </p:spTree>
    <p:extLst>
      <p:ext uri="{BB962C8B-B14F-4D97-AF65-F5344CB8AC3E}">
        <p14:creationId xmlns:p14="http://schemas.microsoft.com/office/powerpoint/2010/main" val="155316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p:txBody>
          <a:bodyPr rtlCol="0">
            <a:normAutofit fontScale="90000"/>
          </a:bodyPr>
          <a:lstStyle/>
          <a:p>
            <a:pPr algn="l" rtl="0"/>
            <a:r>
              <a:rPr lang="pt-BR" dirty="0">
                <a:latin typeface="+mn-lt"/>
              </a:rPr>
              <a:t>Capítulos divididos em:</a:t>
            </a:r>
            <a:endParaRPr lang="pt-BR" dirty="0"/>
          </a:p>
        </p:txBody>
      </p:sp>
      <p:sp>
        <p:nvSpPr>
          <p:cNvPr id="4" name="Espaço Reservado para Texto 3">
            <a:extLst>
              <a:ext uri="{FF2B5EF4-FFF2-40B4-BE49-F238E27FC236}">
                <a16:creationId xmlns:a16="http://schemas.microsoft.com/office/drawing/2014/main" id="{65DE74E9-AA78-46C1-845A-0B72FA8AF35E}"/>
              </a:ext>
            </a:extLst>
          </p:cNvPr>
          <p:cNvSpPr>
            <a:spLocks noGrp="1"/>
          </p:cNvSpPr>
          <p:nvPr>
            <p:ph type="body" sz="quarter" idx="13"/>
          </p:nvPr>
        </p:nvSpPr>
        <p:spPr>
          <a:xfrm>
            <a:off x="6929002" y="3127248"/>
            <a:ext cx="4940808" cy="3118104"/>
          </a:xfrm>
        </p:spPr>
        <p:txBody>
          <a:bodyPr rtlCol="0">
            <a:normAutofit/>
          </a:bodyPr>
          <a:lstStyle/>
          <a:p>
            <a:pPr algn="l" rtl="0"/>
            <a:r>
              <a:rPr lang="pt-BR" dirty="0"/>
              <a:t>1.Resumo Executivo</a:t>
            </a:r>
            <a:endParaRPr lang="pt-BR" sz="1800" dirty="0">
              <a:solidFill>
                <a:schemeClr val="bg1"/>
              </a:solidFill>
            </a:endParaRPr>
          </a:p>
          <a:p>
            <a:pPr algn="l" rtl="0"/>
            <a:r>
              <a:rPr lang="pt-BR" dirty="0"/>
              <a:t>2.Tecnologias para Especificação da Rede</a:t>
            </a:r>
            <a:endParaRPr lang="pt-BR" sz="1800" dirty="0">
              <a:solidFill>
                <a:schemeClr val="bg1"/>
              </a:solidFill>
            </a:endParaRPr>
          </a:p>
          <a:p>
            <a:pPr algn="l" rtl="0"/>
            <a:r>
              <a:rPr lang="pt-BR" dirty="0"/>
              <a:t>3.Análise e Especificação da Rede</a:t>
            </a:r>
            <a:endParaRPr lang="pt-BR" sz="1800" dirty="0">
              <a:solidFill>
                <a:schemeClr val="bg1"/>
              </a:solidFill>
            </a:endParaRPr>
          </a:p>
          <a:p>
            <a:pPr algn="l" rtl="0"/>
            <a:r>
              <a:rPr lang="pt-BR" dirty="0"/>
              <a:t>4.Topologias Utilizadas no Projeto</a:t>
            </a:r>
          </a:p>
          <a:p>
            <a:pPr algn="l" rtl="0"/>
            <a:r>
              <a:rPr lang="pt-BR" sz="1800" dirty="0">
                <a:solidFill>
                  <a:schemeClr val="bg1"/>
                </a:solidFill>
              </a:rPr>
              <a:t>5.Levantamento de Requisitos</a:t>
            </a:r>
          </a:p>
          <a:p>
            <a:pPr algn="l" rtl="0"/>
            <a:r>
              <a:rPr lang="pt-BR" dirty="0"/>
              <a:t>6.Validação dos Requisitos</a:t>
            </a:r>
          </a:p>
          <a:p>
            <a:pPr algn="l" rtl="0"/>
            <a:r>
              <a:rPr lang="pt-BR" sz="1800" dirty="0">
                <a:solidFill>
                  <a:schemeClr val="bg1"/>
                </a:solidFill>
              </a:rPr>
              <a:t>7.Prototipo da Rede</a:t>
            </a:r>
          </a:p>
          <a:p>
            <a:pPr algn="l" rtl="0"/>
            <a:r>
              <a:rPr lang="pt-BR" dirty="0"/>
              <a:t>8.Considerações Finais e Orçamento</a:t>
            </a:r>
            <a:endParaRPr lang="pt-BR" sz="1800" dirty="0">
              <a:solidFill>
                <a:schemeClr val="bg1"/>
              </a:solidFill>
            </a:endParaRPr>
          </a:p>
          <a:p>
            <a:pPr algn="l" rtl="0"/>
            <a:endParaRPr lang="pt-BR" sz="1800" dirty="0">
              <a:solidFill>
                <a:schemeClr val="bg1"/>
              </a:solidFill>
            </a:endParaRPr>
          </a:p>
        </p:txBody>
      </p:sp>
      <p:sp>
        <p:nvSpPr>
          <p:cNvPr id="7" name="Espaço Reservado para Data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pt-BR" dirty="0"/>
              <a:t>08/11/2022</a:t>
            </a:r>
          </a:p>
        </p:txBody>
      </p:sp>
      <p:sp>
        <p:nvSpPr>
          <p:cNvPr id="8" name="Espaço Reservado para Rodapé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pt-BR" dirty="0"/>
              <a:t>Provedor de internet</a:t>
            </a:r>
          </a:p>
        </p:txBody>
      </p:sp>
      <p:sp>
        <p:nvSpPr>
          <p:cNvPr id="9" name="Espaço Reservado para o Número do Slid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pt-BR" smtClean="0"/>
              <a:pPr/>
              <a:t>2</a:t>
            </a:fld>
            <a:endParaRPr lang="pt-BR"/>
          </a:p>
        </p:txBody>
      </p:sp>
      <p:pic>
        <p:nvPicPr>
          <p:cNvPr id="11" name="Espaço Reservado para Imagem 10">
            <a:extLst>
              <a:ext uri="{FF2B5EF4-FFF2-40B4-BE49-F238E27FC236}">
                <a16:creationId xmlns:a16="http://schemas.microsoft.com/office/drawing/2014/main" id="{689B1FFE-ADC0-B23B-B171-7BA767C4F60B}"/>
              </a:ext>
            </a:extLst>
          </p:cNvPr>
          <p:cNvPicPr>
            <a:picLocks noGrp="1" noChangeAspect="1"/>
          </p:cNvPicPr>
          <p:nvPr>
            <p:ph type="pic" sz="quarter" idx="14"/>
          </p:nvPr>
        </p:nvPicPr>
        <p:blipFill>
          <a:blip r:embed="rId3"/>
          <a:srcRect l="27500" r="27500"/>
          <a:stretch>
            <a:fillRect/>
          </a:stretch>
        </p:blipFill>
        <p:spPr>
          <a:xfrm>
            <a:off x="1494964" y="2537381"/>
            <a:ext cx="3707972" cy="3707971"/>
          </a:xfrm>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83924-26D8-BF06-A8D6-BB7B4C33E48A}"/>
              </a:ext>
            </a:extLst>
          </p:cNvPr>
          <p:cNvSpPr>
            <a:spLocks noGrp="1"/>
          </p:cNvSpPr>
          <p:nvPr>
            <p:ph type="title"/>
          </p:nvPr>
        </p:nvSpPr>
        <p:spPr>
          <a:xfrm>
            <a:off x="838200" y="505188"/>
            <a:ext cx="10515600" cy="351697"/>
          </a:xfrm>
        </p:spPr>
        <p:txBody>
          <a:bodyPr>
            <a:normAutofit fontScale="90000"/>
          </a:bodyPr>
          <a:lstStyle/>
          <a:p>
            <a:r>
              <a:rPr lang="pt-BR" sz="1300" b="1" u="sng" dirty="0">
                <a:effectLst/>
                <a:latin typeface="Arial" panose="020B0604020202020204" pitchFamily="34" charset="0"/>
                <a:ea typeface="Calibri" panose="020F0502020204030204" pitchFamily="34" charset="0"/>
                <a:cs typeface="Times New Roman" panose="02020603050405020304" pitchFamily="18" charset="0"/>
              </a:rPr>
              <a:t>Mapa</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endParaRPr lang="pt-BR" sz="1200" dirty="0">
              <a:latin typeface="Arial" panose="020B0604020202020204" pitchFamily="34" charset="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6104F6D2-2320-E946-F32B-913B49E5E53A}"/>
              </a:ext>
            </a:extLst>
          </p:cNvPr>
          <p:cNvSpPr>
            <a:spLocks noGrp="1"/>
          </p:cNvSpPr>
          <p:nvPr>
            <p:ph type="sldNum" sz="quarter" idx="12"/>
          </p:nvPr>
        </p:nvSpPr>
        <p:spPr/>
        <p:txBody>
          <a:bodyPr/>
          <a:lstStyle/>
          <a:p>
            <a:pPr rtl="0"/>
            <a:fld id="{D8DA9DAA-006C-4F4B-980E-E3DF019B24E2}" type="slidenum">
              <a:rPr lang="pt-BR" noProof="0" smtClean="0"/>
              <a:t>20</a:t>
            </a:fld>
            <a:endParaRPr lang="pt-BR" noProof="0"/>
          </a:p>
        </p:txBody>
      </p:sp>
      <p:pic>
        <p:nvPicPr>
          <p:cNvPr id="6" name="Imagem 5">
            <a:extLst>
              <a:ext uri="{FF2B5EF4-FFF2-40B4-BE49-F238E27FC236}">
                <a16:creationId xmlns:a16="http://schemas.microsoft.com/office/drawing/2014/main" id="{FE69224B-2A53-11B6-5D95-1D45CFABE3C0}"/>
              </a:ext>
            </a:extLst>
          </p:cNvPr>
          <p:cNvPicPr>
            <a:picLocks noChangeAspect="1"/>
          </p:cNvPicPr>
          <p:nvPr/>
        </p:nvPicPr>
        <p:blipFill>
          <a:blip r:embed="rId2"/>
          <a:stretch>
            <a:fillRect/>
          </a:stretch>
        </p:blipFill>
        <p:spPr>
          <a:xfrm>
            <a:off x="1253266" y="898431"/>
            <a:ext cx="10100534" cy="5061137"/>
          </a:xfrm>
          <a:prstGeom prst="rect">
            <a:avLst/>
          </a:prstGeom>
        </p:spPr>
      </p:pic>
    </p:spTree>
    <p:extLst>
      <p:ext uri="{BB962C8B-B14F-4D97-AF65-F5344CB8AC3E}">
        <p14:creationId xmlns:p14="http://schemas.microsoft.com/office/powerpoint/2010/main" val="202108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EC3A9-B17A-7B6B-5A7D-D6FBFE438E9D}"/>
              </a:ext>
            </a:extLst>
          </p:cNvPr>
          <p:cNvSpPr>
            <a:spLocks noGrp="1"/>
          </p:cNvSpPr>
          <p:nvPr>
            <p:ph type="title"/>
          </p:nvPr>
        </p:nvSpPr>
        <p:spPr>
          <a:xfrm>
            <a:off x="838200" y="365125"/>
            <a:ext cx="10515600" cy="667609"/>
          </a:xfrm>
        </p:spPr>
        <p:txBody>
          <a:bodyPr>
            <a:normAutofit/>
          </a:bodyPr>
          <a:lstStyle/>
          <a:p>
            <a:pPr marL="285750" indent="-285750">
              <a:buFont typeface="Wingdings" panose="05000000000000000000" pitchFamily="2" charset="2"/>
              <a:buChar char="v"/>
            </a:pPr>
            <a:r>
              <a:rPr lang="pt-BR" sz="2000" b="1" dirty="0">
                <a:latin typeface="Arial" panose="020B0604020202020204" pitchFamily="34" charset="0"/>
                <a:ea typeface="Calibri" panose="020F0502020204030204" pitchFamily="34" charset="0"/>
              </a:rPr>
              <a:t>SOFTWARE </a:t>
            </a:r>
            <a:r>
              <a:rPr lang="pt-BR" sz="2000" b="1" dirty="0">
                <a:effectLst/>
                <a:latin typeface="Arial" panose="020B0604020202020204" pitchFamily="34" charset="0"/>
                <a:ea typeface="Calibri" panose="020F0502020204030204" pitchFamily="34" charset="0"/>
              </a:rPr>
              <a:t>AUTOCAD MAP</a:t>
            </a:r>
            <a:endParaRPr lang="pt-BR" sz="2000" dirty="0">
              <a:latin typeface="Arial" panose="020B0604020202020204" pitchFamily="34" charset="0"/>
              <a:cs typeface="Arial" panose="020B0604020202020204" pitchFamily="34" charset="0"/>
            </a:endParaRPr>
          </a:p>
        </p:txBody>
      </p:sp>
      <p:sp>
        <p:nvSpPr>
          <p:cNvPr id="3" name="Espaço Reservado para Conteúdo 2">
            <a:extLst>
              <a:ext uri="{FF2B5EF4-FFF2-40B4-BE49-F238E27FC236}">
                <a16:creationId xmlns:a16="http://schemas.microsoft.com/office/drawing/2014/main" id="{D587D8A8-2AF0-7BE7-1746-1BEC7A3CC1DF}"/>
              </a:ext>
            </a:extLst>
          </p:cNvPr>
          <p:cNvSpPr>
            <a:spLocks noGrp="1"/>
          </p:cNvSpPr>
          <p:nvPr>
            <p:ph idx="1"/>
          </p:nvPr>
        </p:nvSpPr>
        <p:spPr>
          <a:xfrm>
            <a:off x="838200" y="1032734"/>
            <a:ext cx="10515600" cy="667609"/>
          </a:xfrm>
        </p:spPr>
        <p:txBody>
          <a:bodyPr>
            <a:normAutofit/>
          </a:bodyPr>
          <a:lstStyle/>
          <a:p>
            <a:pPr algn="just"/>
            <a:r>
              <a:rPr lang="pt-BR" sz="1600" dirty="0">
                <a:latin typeface="Arial" panose="020B0604020202020204" pitchFamily="34" charset="0"/>
                <a:cs typeface="Arial" panose="020B0604020202020204" pitchFamily="34" charset="0"/>
              </a:rPr>
              <a:t>O software AutoCAD Map 3D é um aplicativo de planejamento e gerenciamento de infraestruturas, onde será feito todo o projeto com caixas e cabos a serem implantados de forma Georreferenciada.</a:t>
            </a:r>
          </a:p>
        </p:txBody>
      </p:sp>
      <p:sp>
        <p:nvSpPr>
          <p:cNvPr id="4" name="Espaço Reservado para Número de Slide 3">
            <a:extLst>
              <a:ext uri="{FF2B5EF4-FFF2-40B4-BE49-F238E27FC236}">
                <a16:creationId xmlns:a16="http://schemas.microsoft.com/office/drawing/2014/main" id="{20D55A76-8C5D-CC9A-9E78-473CB721CF29}"/>
              </a:ext>
            </a:extLst>
          </p:cNvPr>
          <p:cNvSpPr>
            <a:spLocks noGrp="1"/>
          </p:cNvSpPr>
          <p:nvPr>
            <p:ph type="sldNum" sz="quarter" idx="12"/>
          </p:nvPr>
        </p:nvSpPr>
        <p:spPr/>
        <p:txBody>
          <a:bodyPr/>
          <a:lstStyle/>
          <a:p>
            <a:pPr rtl="0"/>
            <a:fld id="{D8DA9DAA-006C-4F4B-980E-E3DF019B24E2}" type="slidenum">
              <a:rPr lang="pt-BR" noProof="0" smtClean="0"/>
              <a:t>21</a:t>
            </a:fld>
            <a:endParaRPr lang="pt-BR" noProof="0"/>
          </a:p>
        </p:txBody>
      </p:sp>
      <p:pic>
        <p:nvPicPr>
          <p:cNvPr id="6" name="Imagem 5">
            <a:extLst>
              <a:ext uri="{FF2B5EF4-FFF2-40B4-BE49-F238E27FC236}">
                <a16:creationId xmlns:a16="http://schemas.microsoft.com/office/drawing/2014/main" id="{B300828D-E334-23CA-72AB-BC3018992893}"/>
              </a:ext>
            </a:extLst>
          </p:cNvPr>
          <p:cNvPicPr>
            <a:picLocks noChangeAspect="1"/>
          </p:cNvPicPr>
          <p:nvPr/>
        </p:nvPicPr>
        <p:blipFill>
          <a:blip r:embed="rId2"/>
          <a:stretch>
            <a:fillRect/>
          </a:stretch>
        </p:blipFill>
        <p:spPr>
          <a:xfrm>
            <a:off x="1636955" y="1630195"/>
            <a:ext cx="8638390" cy="4796304"/>
          </a:xfrm>
          <a:prstGeom prst="rect">
            <a:avLst/>
          </a:prstGeom>
        </p:spPr>
      </p:pic>
    </p:spTree>
    <p:extLst>
      <p:ext uri="{BB962C8B-B14F-4D97-AF65-F5344CB8AC3E}">
        <p14:creationId xmlns:p14="http://schemas.microsoft.com/office/powerpoint/2010/main" val="2883502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CBCA9-726A-75CC-449D-857AB50F79EA}"/>
              </a:ext>
            </a:extLst>
          </p:cNvPr>
          <p:cNvSpPr>
            <a:spLocks noGrp="1"/>
          </p:cNvSpPr>
          <p:nvPr>
            <p:ph type="title"/>
          </p:nvPr>
        </p:nvSpPr>
        <p:spPr>
          <a:xfrm>
            <a:off x="838200" y="365126"/>
            <a:ext cx="10515600" cy="517002"/>
          </a:xfrm>
        </p:spPr>
        <p:txBody>
          <a:bodyPr>
            <a:normAutofit/>
          </a:bodyPr>
          <a:lstStyle/>
          <a:p>
            <a:pPr marL="285750" indent="-28575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GOOGLE EARTH</a:t>
            </a:r>
            <a:endParaRPr lang="pt-BR" sz="2000" dirty="0">
              <a:latin typeface="Arial" panose="020B0604020202020204" pitchFamily="34" charset="0"/>
              <a:cs typeface="Arial" panose="020B0604020202020204" pitchFamily="34" charset="0"/>
            </a:endParaRPr>
          </a:p>
        </p:txBody>
      </p:sp>
      <p:sp>
        <p:nvSpPr>
          <p:cNvPr id="3" name="Espaço Reservado para Conteúdo 2">
            <a:extLst>
              <a:ext uri="{FF2B5EF4-FFF2-40B4-BE49-F238E27FC236}">
                <a16:creationId xmlns:a16="http://schemas.microsoft.com/office/drawing/2014/main" id="{702A0BA0-D882-CFB3-E85D-6C28DC6A2893}"/>
              </a:ext>
            </a:extLst>
          </p:cNvPr>
          <p:cNvSpPr>
            <a:spLocks noGrp="1"/>
          </p:cNvSpPr>
          <p:nvPr>
            <p:ph idx="1"/>
          </p:nvPr>
        </p:nvSpPr>
        <p:spPr>
          <a:xfrm>
            <a:off x="838200" y="995064"/>
            <a:ext cx="10515600" cy="885302"/>
          </a:xfrm>
        </p:spPr>
        <p:txBody>
          <a:bodyPr>
            <a:normAutofit/>
          </a:bodyPr>
          <a:lstStyle/>
          <a:p>
            <a:pPr algn="just"/>
            <a:r>
              <a:rPr lang="pt-BR" sz="1600" b="1" i="0" dirty="0">
                <a:solidFill>
                  <a:srgbClr val="000000"/>
                </a:solidFill>
                <a:effectLst/>
                <a:latin typeface="Arial" panose="020B0604020202020204" pitchFamily="34" charset="0"/>
                <a:cs typeface="Arial" panose="020B0604020202020204" pitchFamily="34" charset="0"/>
              </a:rPr>
              <a:t>Google Earth é um programa de computador desenvolvido e distribuído pela empresa estadunidense do Google cuja função é apresentar um modelito tridimensional do globo terrestre, construído a partir de imagens de satélite.</a:t>
            </a:r>
            <a:endParaRPr lang="pt-BR" sz="1600" dirty="0">
              <a:latin typeface="Arial" panose="020B0604020202020204" pitchFamily="34" charset="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C5D6F2F5-BBE6-B507-72A6-AB2B7E522459}"/>
              </a:ext>
            </a:extLst>
          </p:cNvPr>
          <p:cNvSpPr>
            <a:spLocks noGrp="1"/>
          </p:cNvSpPr>
          <p:nvPr>
            <p:ph type="sldNum" sz="quarter" idx="12"/>
          </p:nvPr>
        </p:nvSpPr>
        <p:spPr/>
        <p:txBody>
          <a:bodyPr/>
          <a:lstStyle/>
          <a:p>
            <a:pPr rtl="0"/>
            <a:fld id="{D8DA9DAA-006C-4F4B-980E-E3DF019B24E2}" type="slidenum">
              <a:rPr lang="pt-BR" noProof="0" smtClean="0"/>
              <a:t>22</a:t>
            </a:fld>
            <a:endParaRPr lang="pt-BR" noProof="0"/>
          </a:p>
        </p:txBody>
      </p:sp>
      <p:pic>
        <p:nvPicPr>
          <p:cNvPr id="8" name="Imagem 7">
            <a:extLst>
              <a:ext uri="{FF2B5EF4-FFF2-40B4-BE49-F238E27FC236}">
                <a16:creationId xmlns:a16="http://schemas.microsoft.com/office/drawing/2014/main" id="{9ACFAE95-E799-C7F8-9C1B-ABC57D2D5968}"/>
              </a:ext>
            </a:extLst>
          </p:cNvPr>
          <p:cNvPicPr>
            <a:picLocks noChangeAspect="1"/>
          </p:cNvPicPr>
          <p:nvPr/>
        </p:nvPicPr>
        <p:blipFill rotWithShape="1">
          <a:blip r:embed="rId2"/>
          <a:srcRect b="5324"/>
          <a:stretch/>
        </p:blipFill>
        <p:spPr>
          <a:xfrm>
            <a:off x="1924724" y="1880366"/>
            <a:ext cx="8542468" cy="4475984"/>
          </a:xfrm>
          <a:prstGeom prst="rect">
            <a:avLst/>
          </a:prstGeom>
        </p:spPr>
      </p:pic>
    </p:spTree>
    <p:extLst>
      <p:ext uri="{BB962C8B-B14F-4D97-AF65-F5344CB8AC3E}">
        <p14:creationId xmlns:p14="http://schemas.microsoft.com/office/powerpoint/2010/main" val="216949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DAEC74EA-1730-26AD-F2B1-E107FAEC6C9E}"/>
              </a:ext>
            </a:extLst>
          </p:cNvPr>
          <p:cNvSpPr>
            <a:spLocks noGrp="1"/>
          </p:cNvSpPr>
          <p:nvPr>
            <p:ph type="sldNum" sz="quarter" idx="12"/>
          </p:nvPr>
        </p:nvSpPr>
        <p:spPr/>
        <p:txBody>
          <a:bodyPr/>
          <a:lstStyle/>
          <a:p>
            <a:pPr rtl="0"/>
            <a:fld id="{D8DA9DAA-006C-4F4B-980E-E3DF019B24E2}" type="slidenum">
              <a:rPr lang="pt-BR" noProof="0" smtClean="0"/>
              <a:t>23</a:t>
            </a:fld>
            <a:endParaRPr lang="pt-BR" noProof="0"/>
          </a:p>
        </p:txBody>
      </p:sp>
      <p:pic>
        <p:nvPicPr>
          <p:cNvPr id="8" name="Imagem 7">
            <a:extLst>
              <a:ext uri="{FF2B5EF4-FFF2-40B4-BE49-F238E27FC236}">
                <a16:creationId xmlns:a16="http://schemas.microsoft.com/office/drawing/2014/main" id="{42DD8C3B-64C0-CB27-FF58-F1FEABA4A3F9}"/>
              </a:ext>
            </a:extLst>
          </p:cNvPr>
          <p:cNvPicPr>
            <a:picLocks noChangeAspect="1"/>
          </p:cNvPicPr>
          <p:nvPr/>
        </p:nvPicPr>
        <p:blipFill rotWithShape="1">
          <a:blip r:embed="rId2"/>
          <a:srcRect l="20719" t="1991" b="21255"/>
          <a:stretch/>
        </p:blipFill>
        <p:spPr>
          <a:xfrm>
            <a:off x="989702" y="501649"/>
            <a:ext cx="10364098" cy="5854701"/>
          </a:xfrm>
          <a:prstGeom prst="rect">
            <a:avLst/>
          </a:prstGeom>
        </p:spPr>
      </p:pic>
    </p:spTree>
    <p:extLst>
      <p:ext uri="{BB962C8B-B14F-4D97-AF65-F5344CB8AC3E}">
        <p14:creationId xmlns:p14="http://schemas.microsoft.com/office/powerpoint/2010/main" val="335164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207078-3ED8-F23C-B84A-2EF6CFDB3FC1}"/>
              </a:ext>
            </a:extLst>
          </p:cNvPr>
          <p:cNvSpPr>
            <a:spLocks noGrp="1"/>
          </p:cNvSpPr>
          <p:nvPr>
            <p:ph type="title"/>
          </p:nvPr>
        </p:nvSpPr>
        <p:spPr>
          <a:xfrm>
            <a:off x="838200" y="365126"/>
            <a:ext cx="10515600" cy="635336"/>
          </a:xfrm>
        </p:spPr>
        <p:txBody>
          <a:bodyPr>
            <a:norm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rPr>
              <a:t>SOFTWARE QGIS</a:t>
            </a:r>
            <a:endParaRPr lang="pt-BR" sz="2000" dirty="0">
              <a:latin typeface="Arial" panose="020B0604020202020204" pitchFamily="34" charset="0"/>
              <a:cs typeface="Arial" panose="020B0604020202020204" pitchFamily="34" charset="0"/>
            </a:endParaRPr>
          </a:p>
        </p:txBody>
      </p:sp>
      <p:sp>
        <p:nvSpPr>
          <p:cNvPr id="3" name="Espaço Reservado para Conteúdo 2">
            <a:extLst>
              <a:ext uri="{FF2B5EF4-FFF2-40B4-BE49-F238E27FC236}">
                <a16:creationId xmlns:a16="http://schemas.microsoft.com/office/drawing/2014/main" id="{76666775-8054-E997-D6CF-60547022A642}"/>
              </a:ext>
            </a:extLst>
          </p:cNvPr>
          <p:cNvSpPr>
            <a:spLocks noGrp="1"/>
          </p:cNvSpPr>
          <p:nvPr>
            <p:ph idx="1"/>
          </p:nvPr>
        </p:nvSpPr>
        <p:spPr>
          <a:xfrm>
            <a:off x="838200" y="1000462"/>
            <a:ext cx="10515600" cy="713180"/>
          </a:xfrm>
        </p:spPr>
        <p:txBody>
          <a:bodyPr/>
          <a:lstStyle/>
          <a:p>
            <a:pPr algn="just"/>
            <a:r>
              <a:rPr lang="pt-BR" sz="1600" dirty="0">
                <a:latin typeface="Arial" panose="020B0604020202020204" pitchFamily="34" charset="0"/>
                <a:cs typeface="Arial" panose="020B0604020202020204" pitchFamily="34" charset="0"/>
              </a:rPr>
              <a:t>QGIS é um software livre com código-fonte aberto, multiplataforma de sistema de informação geográfica que permite a visualização, edição e análise de dados georreferenciados.</a:t>
            </a:r>
          </a:p>
        </p:txBody>
      </p:sp>
      <p:sp>
        <p:nvSpPr>
          <p:cNvPr id="4" name="Espaço Reservado para Número de Slide 3">
            <a:extLst>
              <a:ext uri="{FF2B5EF4-FFF2-40B4-BE49-F238E27FC236}">
                <a16:creationId xmlns:a16="http://schemas.microsoft.com/office/drawing/2014/main" id="{737AEC8E-50A4-4A66-9163-E1B2F17883B7}"/>
              </a:ext>
            </a:extLst>
          </p:cNvPr>
          <p:cNvSpPr>
            <a:spLocks noGrp="1"/>
          </p:cNvSpPr>
          <p:nvPr>
            <p:ph type="sldNum" sz="quarter" idx="12"/>
          </p:nvPr>
        </p:nvSpPr>
        <p:spPr/>
        <p:txBody>
          <a:bodyPr/>
          <a:lstStyle/>
          <a:p>
            <a:pPr rtl="0"/>
            <a:fld id="{D8DA9DAA-006C-4F4B-980E-E3DF019B24E2}" type="slidenum">
              <a:rPr lang="pt-BR" noProof="0" smtClean="0"/>
              <a:t>24</a:t>
            </a:fld>
            <a:endParaRPr lang="pt-BR" noProof="0"/>
          </a:p>
        </p:txBody>
      </p:sp>
      <p:pic>
        <p:nvPicPr>
          <p:cNvPr id="6" name="Imagem 5">
            <a:extLst>
              <a:ext uri="{FF2B5EF4-FFF2-40B4-BE49-F238E27FC236}">
                <a16:creationId xmlns:a16="http://schemas.microsoft.com/office/drawing/2014/main" id="{FE112FEE-E425-7013-75FB-65527A758BAD}"/>
              </a:ext>
            </a:extLst>
          </p:cNvPr>
          <p:cNvPicPr>
            <a:picLocks noChangeAspect="1"/>
          </p:cNvPicPr>
          <p:nvPr/>
        </p:nvPicPr>
        <p:blipFill rotWithShape="1">
          <a:blip r:embed="rId2"/>
          <a:srcRect b="4308"/>
          <a:stretch/>
        </p:blipFill>
        <p:spPr>
          <a:xfrm>
            <a:off x="1107788" y="1635798"/>
            <a:ext cx="9976423" cy="4642708"/>
          </a:xfrm>
          <a:prstGeom prst="rect">
            <a:avLst/>
          </a:prstGeom>
        </p:spPr>
      </p:pic>
    </p:spTree>
    <p:extLst>
      <p:ext uri="{BB962C8B-B14F-4D97-AF65-F5344CB8AC3E}">
        <p14:creationId xmlns:p14="http://schemas.microsoft.com/office/powerpoint/2010/main" val="164516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32A66-95D4-4FC4-7C0B-A3617078418E}"/>
              </a:ext>
            </a:extLst>
          </p:cNvPr>
          <p:cNvSpPr>
            <a:spLocks noGrp="1"/>
          </p:cNvSpPr>
          <p:nvPr>
            <p:ph type="title"/>
          </p:nvPr>
        </p:nvSpPr>
        <p:spPr>
          <a:xfrm>
            <a:off x="838200" y="365125"/>
            <a:ext cx="10515600" cy="613821"/>
          </a:xfrm>
        </p:spPr>
        <p:txBody>
          <a:bodyPr>
            <a:normAutofit/>
          </a:bodyPr>
          <a:lstStyle/>
          <a:p>
            <a:r>
              <a:rPr lang="pt-BR" sz="2400" b="1" dirty="0">
                <a:latin typeface="Arial" panose="020B0604020202020204" pitchFamily="34" charset="0"/>
                <a:cs typeface="Arial" panose="020B0604020202020204" pitchFamily="34" charset="0"/>
              </a:rPr>
              <a:t>LOCAL DA CENTRAL E DEMAIS ACESSÓRIOS</a:t>
            </a:r>
          </a:p>
        </p:txBody>
      </p:sp>
      <p:sp>
        <p:nvSpPr>
          <p:cNvPr id="3" name="Espaço Reservado para Conteúdo 2">
            <a:extLst>
              <a:ext uri="{FF2B5EF4-FFF2-40B4-BE49-F238E27FC236}">
                <a16:creationId xmlns:a16="http://schemas.microsoft.com/office/drawing/2014/main" id="{C4B8A95E-281F-BBF4-0D0E-BAC6E18728F4}"/>
              </a:ext>
            </a:extLst>
          </p:cNvPr>
          <p:cNvSpPr>
            <a:spLocks noGrp="1"/>
          </p:cNvSpPr>
          <p:nvPr>
            <p:ph idx="1"/>
          </p:nvPr>
        </p:nvSpPr>
        <p:spPr>
          <a:xfrm>
            <a:off x="838200" y="1253330"/>
            <a:ext cx="10515600" cy="5103019"/>
          </a:xfrm>
        </p:spPr>
        <p:txBody>
          <a:bodyPr>
            <a:normAutofit/>
          </a:bodyPr>
          <a:lstStyle/>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Quadro Gabinete Outdoor: </a:t>
            </a:r>
            <a:r>
              <a:rPr lang="pt-BR" sz="1400" dirty="0">
                <a:latin typeface="Arial" panose="020B0604020202020204" pitchFamily="34" charset="0"/>
                <a:cs typeface="Arial" panose="020B0604020202020204" pitchFamily="34" charset="0"/>
              </a:rPr>
              <a:t>sistema de fechamento das portas antivandalismo com chave central e porta cadeado;</a:t>
            </a:r>
          </a:p>
          <a:p>
            <a:pPr algn="just">
              <a:buFont typeface="Wingdings" panose="05000000000000000000" pitchFamily="2" charset="2"/>
              <a:buChar char="ü"/>
            </a:pPr>
            <a:r>
              <a:rPr lang="pt-BR" sz="1400" dirty="0">
                <a:latin typeface="Arial" panose="020B0604020202020204" pitchFamily="34" charset="0"/>
                <a:cs typeface="Arial" panose="020B0604020202020204" pitchFamily="34" charset="0"/>
              </a:rPr>
              <a:t> </a:t>
            </a:r>
            <a:r>
              <a:rPr lang="pt-BR" sz="1400" b="1" dirty="0" err="1">
                <a:latin typeface="Arial" panose="020B0604020202020204" pitchFamily="34" charset="0"/>
                <a:cs typeface="Arial" panose="020B0604020202020204" pitchFamily="34" charset="0"/>
              </a:rPr>
              <a:t>Routerboard</a:t>
            </a:r>
            <a:r>
              <a:rPr lang="pt-BR" sz="1400" b="1" dirty="0">
                <a:latin typeface="Arial" panose="020B0604020202020204" pitchFamily="34" charset="0"/>
                <a:cs typeface="Arial" panose="020B0604020202020204" pitchFamily="34" charset="0"/>
              </a:rPr>
              <a:t> Rb: </a:t>
            </a:r>
            <a:r>
              <a:rPr lang="pt-BR" sz="1400" dirty="0">
                <a:latin typeface="Arial" panose="020B0604020202020204" pitchFamily="34" charset="0"/>
                <a:cs typeface="Arial" panose="020B0604020202020204" pitchFamily="34" charset="0"/>
              </a:rPr>
              <a:t>com o roteador </a:t>
            </a:r>
            <a:r>
              <a:rPr lang="pt-BR" sz="1400" dirty="0" err="1">
                <a:latin typeface="Arial" panose="020B0604020202020204" pitchFamily="34" charset="0"/>
                <a:cs typeface="Arial" panose="020B0604020202020204" pitchFamily="34" charset="0"/>
              </a:rPr>
              <a:t>MikroTik</a:t>
            </a:r>
            <a:r>
              <a:rPr lang="pt-BR" sz="1400" dirty="0">
                <a:latin typeface="Arial" panose="020B0604020202020204" pitchFamily="34" charset="0"/>
                <a:cs typeface="Arial" panose="020B0604020202020204" pitchFamily="34" charset="0"/>
              </a:rPr>
              <a:t> RB3011 você será capaz de estabelecer redes poderosas para enviar e receber informações em alta velocidade. </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Fonte de 48 volts da Full Power é uma fonte Nobreak: </a:t>
            </a:r>
            <a:r>
              <a:rPr lang="pt-BR" sz="1400" dirty="0">
                <a:latin typeface="Arial" panose="020B0604020202020204" pitchFamily="34" charset="0"/>
                <a:cs typeface="Arial" panose="020B0604020202020204" pitchFamily="34" charset="0"/>
              </a:rPr>
              <a:t>possui sistema de alimentação automático que garante uma tensão de saída estabilizada, independente da oscilação da rede elétrica. </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Bateria Estacionária: </a:t>
            </a:r>
            <a:r>
              <a:rPr lang="pt-BR" sz="1400" dirty="0">
                <a:latin typeface="Arial" panose="020B0604020202020204" pitchFamily="34" charset="0"/>
                <a:cs typeface="Arial" panose="020B0604020202020204" pitchFamily="34" charset="0"/>
              </a:rPr>
              <a:t>pelo menos quatro baterias estacionárias para não deixar seu cliente na mão caso você acabe ficando sem energia no seu provedor.</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DIO (Distribuidor Interno Óptico): </a:t>
            </a:r>
            <a:r>
              <a:rPr lang="pt-BR" sz="1400" dirty="0">
                <a:latin typeface="Arial" panose="020B0604020202020204" pitchFamily="34" charset="0"/>
                <a:cs typeface="Arial" panose="020B0604020202020204" pitchFamily="34" charset="0"/>
              </a:rPr>
              <a:t>Amplamente utilizado para FTTH, rede de área local de fibra óptica, instrumento de fibra óptica.</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Roteador wireless (TP-Link - C60): </a:t>
            </a:r>
            <a:r>
              <a:rPr lang="pt-BR" sz="1400" dirty="0">
                <a:latin typeface="Arial" panose="020B0604020202020204" pitchFamily="34" charset="0"/>
                <a:cs typeface="Arial" panose="020B0604020202020204" pitchFamily="34" charset="0"/>
              </a:rPr>
              <a:t>com frequências 2.4 GHz, 5 GHz e velocidade wireless 867 Mbps.</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Cabo </a:t>
            </a:r>
            <a:r>
              <a:rPr lang="pt-BR" sz="1400" b="1" dirty="0" err="1">
                <a:latin typeface="Arial" panose="020B0604020202020204" pitchFamily="34" charset="0"/>
                <a:cs typeface="Arial" panose="020B0604020202020204" pitchFamily="34" charset="0"/>
              </a:rPr>
              <a:t>drop</a:t>
            </a:r>
            <a:r>
              <a:rPr lang="pt-BR" sz="1400" b="1" dirty="0">
                <a:latin typeface="Arial" panose="020B0604020202020204" pitchFamily="34" charset="0"/>
                <a:cs typeface="Arial" panose="020B0604020202020204" pitchFamily="34" charset="0"/>
              </a:rPr>
              <a:t>: </a:t>
            </a:r>
            <a:r>
              <a:rPr lang="pt-BR" sz="1400" dirty="0">
                <a:latin typeface="Arial" panose="020B0604020202020204" pitchFamily="34" charset="0"/>
                <a:cs typeface="Arial" panose="020B0604020202020204" pitchFamily="34" charset="0"/>
              </a:rPr>
              <a:t>foi projetado com capa plástica de alta resistência a traça mecânica e contra intemperismo (sol, chuva, variações de temperaturas) e com baixa emissão de fumaça (em caso de queima), de modo a atender aplicações tanto internas quanto externas, onde é exigido um cabo com uma maior qualidade e performance elevada. </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Fibra óptica </a:t>
            </a:r>
            <a:r>
              <a:rPr lang="pt-BR" sz="1400" b="1" dirty="0" err="1">
                <a:latin typeface="Arial" panose="020B0604020202020204" pitchFamily="34" charset="0"/>
                <a:cs typeface="Arial" panose="020B0604020202020204" pitchFamily="34" charset="0"/>
              </a:rPr>
              <a:t>monomodo</a:t>
            </a:r>
            <a:r>
              <a:rPr lang="pt-BR" sz="1400" b="1" dirty="0">
                <a:latin typeface="Arial" panose="020B0604020202020204" pitchFamily="34" charset="0"/>
                <a:cs typeface="Arial" panose="020B0604020202020204" pitchFamily="34" charset="0"/>
              </a:rPr>
              <a:t>: </a:t>
            </a:r>
            <a:r>
              <a:rPr lang="pt-BR" sz="1400" dirty="0">
                <a:latin typeface="Arial" panose="020B0604020202020204" pitchFamily="34" charset="0"/>
                <a:cs typeface="Arial" panose="020B0604020202020204" pitchFamily="34" charset="0"/>
              </a:rPr>
              <a:t>fibras capazes de transferir de 180.000~200.000 Km/s resultando em uma latência de apenas 0.005 milissegundos por km.</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Régua de tomada: </a:t>
            </a:r>
            <a:r>
              <a:rPr lang="pt-BR" sz="1400" dirty="0">
                <a:latin typeface="Arial" panose="020B0604020202020204" pitchFamily="34" charset="0"/>
                <a:cs typeface="Arial" panose="020B0604020202020204" pitchFamily="34" charset="0"/>
              </a:rPr>
              <a:t>para deixar o serviço caprichado. </a:t>
            </a:r>
          </a:p>
          <a:p>
            <a:pPr algn="just">
              <a:buFont typeface="Wingdings" panose="05000000000000000000" pitchFamily="2" charset="2"/>
              <a:buChar char="ü"/>
            </a:pPr>
            <a:r>
              <a:rPr lang="pt-BR" sz="1400" b="1" dirty="0">
                <a:latin typeface="Arial" panose="020B0604020202020204" pitchFamily="34" charset="0"/>
                <a:cs typeface="Arial" panose="020B0604020202020204" pitchFamily="34" charset="0"/>
              </a:rPr>
              <a:t>Cordões ópticos: </a:t>
            </a:r>
            <a:r>
              <a:rPr lang="pt-BR" sz="1400" dirty="0">
                <a:latin typeface="Arial" panose="020B0604020202020204" pitchFamily="34" charset="0"/>
                <a:cs typeface="Arial" panose="020B0604020202020204" pitchFamily="34" charset="0"/>
              </a:rPr>
              <a:t>São de extrema importância porque, através deles, dados e informações se conectam. </a:t>
            </a:r>
          </a:p>
          <a:p>
            <a:pPr marL="0" indent="0" algn="just">
              <a:buNone/>
            </a:pPr>
            <a:endParaRPr lang="pt-BR" sz="1400" dirty="0">
              <a:latin typeface="Arial" panose="020B0604020202020204" pitchFamily="34" charset="0"/>
              <a:cs typeface="Arial" panose="020B0604020202020204" pitchFamily="34" charset="0"/>
            </a:endParaRPr>
          </a:p>
          <a:p>
            <a:pPr algn="just">
              <a:buFont typeface="Wingdings" panose="05000000000000000000" pitchFamily="2" charset="2"/>
              <a:buChar char="ü"/>
            </a:pPr>
            <a:endParaRPr lang="pt-BR" sz="1400" dirty="0">
              <a:latin typeface="Arial" panose="020B0604020202020204" pitchFamily="34" charset="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999FFD9C-DEA7-45FD-2B2A-79340997A2DB}"/>
              </a:ext>
            </a:extLst>
          </p:cNvPr>
          <p:cNvSpPr>
            <a:spLocks noGrp="1"/>
          </p:cNvSpPr>
          <p:nvPr>
            <p:ph type="sldNum" sz="quarter" idx="12"/>
          </p:nvPr>
        </p:nvSpPr>
        <p:spPr/>
        <p:txBody>
          <a:bodyPr/>
          <a:lstStyle/>
          <a:p>
            <a:pPr rtl="0"/>
            <a:fld id="{D8DA9DAA-006C-4F4B-980E-E3DF019B24E2}" type="slidenum">
              <a:rPr lang="pt-BR" noProof="0" smtClean="0"/>
              <a:t>25</a:t>
            </a:fld>
            <a:endParaRPr lang="pt-BR" noProof="0"/>
          </a:p>
        </p:txBody>
      </p:sp>
    </p:spTree>
    <p:extLst>
      <p:ext uri="{BB962C8B-B14F-4D97-AF65-F5344CB8AC3E}">
        <p14:creationId xmlns:p14="http://schemas.microsoft.com/office/powerpoint/2010/main" val="218262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782184" y="1807285"/>
            <a:ext cx="8885816" cy="3948056"/>
          </a:xfrm>
        </p:spPr>
        <p:txBody>
          <a:bodyPr>
            <a:normAutofit fontScale="90000"/>
          </a:bodyPr>
          <a:lstStyle/>
          <a:p>
            <a:pPr algn="l"/>
            <a:br>
              <a:rPr lang="pt-BR" dirty="0"/>
            </a:br>
            <a:br>
              <a:rPr lang="pt-BR" dirty="0"/>
            </a:br>
            <a:br>
              <a:rPr lang="pt-BR" dirty="0"/>
            </a:br>
            <a:br>
              <a:rPr lang="pt-BR" dirty="0"/>
            </a:br>
            <a:br>
              <a:rPr lang="pt-BR" dirty="0"/>
            </a:br>
            <a:r>
              <a:rPr lang="pt-BR" dirty="0"/>
              <a:t>Capítulo 4 -</a:t>
            </a:r>
            <a:br>
              <a:rPr lang="pt-BR" dirty="0"/>
            </a:br>
            <a:r>
              <a:rPr lang="pt-BR" dirty="0"/>
              <a:t>TOPOLOGIAS UTILIZADAS NO PROJETO</a:t>
            </a:r>
            <a:br>
              <a:rPr lang="pt-BR" sz="6000" dirty="0">
                <a:solidFill>
                  <a:schemeClr val="bg1"/>
                </a:solidFill>
              </a:rPr>
            </a:br>
            <a:br>
              <a:rPr lang="pt-BR" dirty="0"/>
            </a:br>
            <a:r>
              <a:rPr lang="pt-BR" dirty="0"/>
              <a:t>	</a:t>
            </a:r>
          </a:p>
        </p:txBody>
      </p:sp>
    </p:spTree>
    <p:extLst>
      <p:ext uri="{BB962C8B-B14F-4D97-AF65-F5344CB8AC3E}">
        <p14:creationId xmlns:p14="http://schemas.microsoft.com/office/powerpoint/2010/main" val="411867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1BC05-98A8-9D1B-D336-EEFEC8E1F30E}"/>
              </a:ext>
            </a:extLst>
          </p:cNvPr>
          <p:cNvSpPr>
            <a:spLocks noGrp="1"/>
          </p:cNvSpPr>
          <p:nvPr>
            <p:ph type="title"/>
          </p:nvPr>
        </p:nvSpPr>
        <p:spPr>
          <a:xfrm>
            <a:off x="838200" y="365126"/>
            <a:ext cx="10515600" cy="517002"/>
          </a:xfrm>
        </p:spPr>
        <p:txBody>
          <a:bodyPr>
            <a:normAutofit/>
          </a:bodyPr>
          <a:lstStyle/>
          <a:p>
            <a:pPr marL="342900" indent="-342900">
              <a:buFont typeface="Wingdings" panose="05000000000000000000" pitchFamily="2" charset="2"/>
              <a:buChar char="v"/>
            </a:pPr>
            <a:r>
              <a:rPr lang="pt-BR" sz="2000" b="1" dirty="0">
                <a:effectLst/>
                <a:latin typeface="Arial" panose="020B0604020202020204" pitchFamily="34" charset="0"/>
                <a:ea typeface="Calibri" panose="020F0502020204030204" pitchFamily="34" charset="0"/>
                <a:cs typeface="Times New Roman" panose="02020603050405020304" pitchFamily="18" charset="0"/>
              </a:rPr>
              <a:t>TOPOLOGIA EM ANEL</a:t>
            </a:r>
            <a:endParaRPr lang="pt-BR" sz="2000" dirty="0">
              <a:latin typeface="Arial" panose="020B0604020202020204" pitchFamily="34" charset="0"/>
              <a:cs typeface="Arial" panose="020B0604020202020204" pitchFamily="34" charset="0"/>
            </a:endParaRPr>
          </a:p>
        </p:txBody>
      </p:sp>
      <p:sp>
        <p:nvSpPr>
          <p:cNvPr id="3" name="Espaço Reservado para Conteúdo 2">
            <a:extLst>
              <a:ext uri="{FF2B5EF4-FFF2-40B4-BE49-F238E27FC236}">
                <a16:creationId xmlns:a16="http://schemas.microsoft.com/office/drawing/2014/main" id="{B0B9D22D-77D2-B398-A886-7823BC4AFFE9}"/>
              </a:ext>
            </a:extLst>
          </p:cNvPr>
          <p:cNvSpPr>
            <a:spLocks noGrp="1"/>
          </p:cNvSpPr>
          <p:nvPr>
            <p:ph idx="1"/>
          </p:nvPr>
        </p:nvSpPr>
        <p:spPr>
          <a:xfrm>
            <a:off x="838200" y="1052027"/>
            <a:ext cx="10515600" cy="842272"/>
          </a:xfrm>
        </p:spPr>
        <p:txBody>
          <a:bodyPr>
            <a:normAutofit/>
          </a:bodyPr>
          <a:lstStyle/>
          <a:p>
            <a:pPr algn="just"/>
            <a:r>
              <a:rPr lang="pt-BR" sz="1600" dirty="0">
                <a:latin typeface="Arial" panose="020B0604020202020204" pitchFamily="34" charset="0"/>
                <a:cs typeface="Arial" panose="020B0604020202020204" pitchFamily="34" charset="0"/>
              </a:rPr>
              <a:t>Para a construção da nossa rede primária usamos uma construção em anel, onde temos duas abordagens saindo do concentrador, sendo que as duas pontas se encontram em uma caixa de emenda fechando totalmente uma redundância em anel óptico.</a:t>
            </a:r>
          </a:p>
        </p:txBody>
      </p:sp>
      <p:sp>
        <p:nvSpPr>
          <p:cNvPr id="4" name="Espaço Reservado para Número de Slide 3">
            <a:extLst>
              <a:ext uri="{FF2B5EF4-FFF2-40B4-BE49-F238E27FC236}">
                <a16:creationId xmlns:a16="http://schemas.microsoft.com/office/drawing/2014/main" id="{D469747E-AA85-55DB-2BEF-F384A0465AAD}"/>
              </a:ext>
            </a:extLst>
          </p:cNvPr>
          <p:cNvSpPr>
            <a:spLocks noGrp="1"/>
          </p:cNvSpPr>
          <p:nvPr>
            <p:ph type="sldNum" sz="quarter" idx="12"/>
          </p:nvPr>
        </p:nvSpPr>
        <p:spPr/>
        <p:txBody>
          <a:bodyPr/>
          <a:lstStyle/>
          <a:p>
            <a:pPr rtl="0"/>
            <a:fld id="{D8DA9DAA-006C-4F4B-980E-E3DF019B24E2}" type="slidenum">
              <a:rPr lang="pt-BR" noProof="0" smtClean="0"/>
              <a:t>27</a:t>
            </a:fld>
            <a:endParaRPr lang="pt-BR" noProof="0"/>
          </a:p>
        </p:txBody>
      </p:sp>
      <p:pic>
        <p:nvPicPr>
          <p:cNvPr id="6" name="Imagem 5">
            <a:extLst>
              <a:ext uri="{FF2B5EF4-FFF2-40B4-BE49-F238E27FC236}">
                <a16:creationId xmlns:a16="http://schemas.microsoft.com/office/drawing/2014/main" id="{C11F1969-26F9-30B9-A631-0C3ABC78B9AA}"/>
              </a:ext>
            </a:extLst>
          </p:cNvPr>
          <p:cNvPicPr>
            <a:picLocks noChangeAspect="1"/>
          </p:cNvPicPr>
          <p:nvPr/>
        </p:nvPicPr>
        <p:blipFill>
          <a:blip r:embed="rId2"/>
          <a:stretch>
            <a:fillRect/>
          </a:stretch>
        </p:blipFill>
        <p:spPr>
          <a:xfrm>
            <a:off x="2756983" y="2025762"/>
            <a:ext cx="6678033" cy="4695713"/>
          </a:xfrm>
          <a:prstGeom prst="rect">
            <a:avLst/>
          </a:prstGeom>
        </p:spPr>
      </p:pic>
    </p:spTree>
    <p:extLst>
      <p:ext uri="{BB962C8B-B14F-4D97-AF65-F5344CB8AC3E}">
        <p14:creationId xmlns:p14="http://schemas.microsoft.com/office/powerpoint/2010/main" val="231369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77764-721A-CB89-B639-C1C2808089A2}"/>
              </a:ext>
            </a:extLst>
          </p:cNvPr>
          <p:cNvSpPr>
            <a:spLocks noGrp="1"/>
          </p:cNvSpPr>
          <p:nvPr>
            <p:ph type="title"/>
          </p:nvPr>
        </p:nvSpPr>
        <p:spPr>
          <a:xfrm>
            <a:off x="838200" y="365125"/>
            <a:ext cx="10515600" cy="473971"/>
          </a:xfrm>
        </p:spPr>
        <p:txBody>
          <a:bodyPr>
            <a:normAutofit/>
          </a:bodyPr>
          <a:lstStyle/>
          <a:p>
            <a:pPr marL="342900" indent="-342900">
              <a:buFont typeface="Wingdings" panose="05000000000000000000" pitchFamily="2" charset="2"/>
              <a:buChar char="v"/>
            </a:pPr>
            <a:r>
              <a:rPr lang="pt-BR" sz="2000" b="1" dirty="0">
                <a:latin typeface="Arial" panose="020B0604020202020204" pitchFamily="34" charset="0"/>
                <a:cs typeface="Arial" panose="020B0604020202020204" pitchFamily="34" charset="0"/>
              </a:rPr>
              <a:t>TOPOLOGIA ÁRVORE</a:t>
            </a:r>
          </a:p>
        </p:txBody>
      </p:sp>
      <p:sp>
        <p:nvSpPr>
          <p:cNvPr id="3" name="Espaço Reservado para Conteúdo 2">
            <a:extLst>
              <a:ext uri="{FF2B5EF4-FFF2-40B4-BE49-F238E27FC236}">
                <a16:creationId xmlns:a16="http://schemas.microsoft.com/office/drawing/2014/main" id="{237DB97B-1733-A6F7-E6FE-EF657FE89960}"/>
              </a:ext>
            </a:extLst>
          </p:cNvPr>
          <p:cNvSpPr>
            <a:spLocks noGrp="1"/>
          </p:cNvSpPr>
          <p:nvPr>
            <p:ph idx="1"/>
          </p:nvPr>
        </p:nvSpPr>
        <p:spPr>
          <a:xfrm>
            <a:off x="838200" y="989703"/>
            <a:ext cx="10515600" cy="473971"/>
          </a:xfrm>
        </p:spPr>
        <p:txBody>
          <a:bodyPr>
            <a:normAutofit/>
          </a:bodyPr>
          <a:lstStyle/>
          <a:p>
            <a:pPr algn="just"/>
            <a:r>
              <a:rPr lang="pt-BR" sz="1600" dirty="0">
                <a:latin typeface="Arial" panose="020B0604020202020204" pitchFamily="34" charset="0"/>
                <a:cs typeface="Arial" panose="020B0604020202020204" pitchFamily="34" charset="0"/>
              </a:rPr>
              <a:t>Das caixas de derivação em diante utilizamos topologia em árvore com o intuito de ramificar ao máximo a rede.</a:t>
            </a:r>
          </a:p>
        </p:txBody>
      </p:sp>
      <p:sp>
        <p:nvSpPr>
          <p:cNvPr id="4" name="Espaço Reservado para Número de Slide 3">
            <a:extLst>
              <a:ext uri="{FF2B5EF4-FFF2-40B4-BE49-F238E27FC236}">
                <a16:creationId xmlns:a16="http://schemas.microsoft.com/office/drawing/2014/main" id="{F2E50FC3-EF98-1DC0-982F-208D82CA3A28}"/>
              </a:ext>
            </a:extLst>
          </p:cNvPr>
          <p:cNvSpPr>
            <a:spLocks noGrp="1"/>
          </p:cNvSpPr>
          <p:nvPr>
            <p:ph type="sldNum" sz="quarter" idx="12"/>
          </p:nvPr>
        </p:nvSpPr>
        <p:spPr/>
        <p:txBody>
          <a:bodyPr/>
          <a:lstStyle/>
          <a:p>
            <a:pPr rtl="0"/>
            <a:fld id="{D8DA9DAA-006C-4F4B-980E-E3DF019B24E2}" type="slidenum">
              <a:rPr lang="pt-BR" noProof="0" smtClean="0"/>
              <a:t>28</a:t>
            </a:fld>
            <a:endParaRPr lang="pt-BR" noProof="0"/>
          </a:p>
        </p:txBody>
      </p:sp>
      <p:pic>
        <p:nvPicPr>
          <p:cNvPr id="8" name="Imagem 7">
            <a:extLst>
              <a:ext uri="{FF2B5EF4-FFF2-40B4-BE49-F238E27FC236}">
                <a16:creationId xmlns:a16="http://schemas.microsoft.com/office/drawing/2014/main" id="{0505459B-AD97-A14D-B074-9D259DB13A9B}"/>
              </a:ext>
            </a:extLst>
          </p:cNvPr>
          <p:cNvPicPr>
            <a:picLocks noChangeAspect="1"/>
          </p:cNvPicPr>
          <p:nvPr/>
        </p:nvPicPr>
        <p:blipFill>
          <a:blip r:embed="rId2"/>
          <a:stretch>
            <a:fillRect/>
          </a:stretch>
        </p:blipFill>
        <p:spPr>
          <a:xfrm>
            <a:off x="2504739" y="1614281"/>
            <a:ext cx="6961991" cy="4967979"/>
          </a:xfrm>
          <a:prstGeom prst="rect">
            <a:avLst/>
          </a:prstGeom>
        </p:spPr>
      </p:pic>
    </p:spTree>
    <p:extLst>
      <p:ext uri="{BB962C8B-B14F-4D97-AF65-F5344CB8AC3E}">
        <p14:creationId xmlns:p14="http://schemas.microsoft.com/office/powerpoint/2010/main" val="1438903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782184" y="1807284"/>
            <a:ext cx="8885816" cy="3969571"/>
          </a:xfrm>
        </p:spPr>
        <p:txBody>
          <a:bodyPr>
            <a:normAutofit fontScale="90000"/>
          </a:bodyPr>
          <a:lstStyle/>
          <a:p>
            <a:pPr algn="l"/>
            <a:br>
              <a:rPr lang="pt-BR" dirty="0"/>
            </a:br>
            <a:br>
              <a:rPr lang="pt-BR" dirty="0"/>
            </a:br>
            <a:br>
              <a:rPr lang="pt-BR" dirty="0"/>
            </a:br>
            <a:br>
              <a:rPr lang="pt-BR" dirty="0"/>
            </a:br>
            <a:br>
              <a:rPr lang="pt-BR" dirty="0"/>
            </a:br>
            <a:r>
              <a:rPr lang="pt-BR" dirty="0"/>
              <a:t>Capítulo 5 -</a:t>
            </a:r>
            <a:br>
              <a:rPr lang="pt-BR" dirty="0"/>
            </a:br>
            <a:r>
              <a:rPr lang="pt-BR" dirty="0"/>
              <a:t>LEVANTAMENTO DE REQUISITOS</a:t>
            </a:r>
            <a:br>
              <a:rPr lang="pt-BR" sz="6000" dirty="0">
                <a:solidFill>
                  <a:schemeClr val="bg1"/>
                </a:solidFill>
              </a:rPr>
            </a:br>
            <a:br>
              <a:rPr lang="pt-BR" dirty="0"/>
            </a:br>
            <a:r>
              <a:rPr lang="pt-BR" dirty="0"/>
              <a:t>	</a:t>
            </a:r>
          </a:p>
        </p:txBody>
      </p:sp>
    </p:spTree>
    <p:extLst>
      <p:ext uri="{BB962C8B-B14F-4D97-AF65-F5344CB8AC3E}">
        <p14:creationId xmlns:p14="http://schemas.microsoft.com/office/powerpoint/2010/main" val="104007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pt-BR" sz="5400" dirty="0"/>
              <a:t>Introdução</a:t>
            </a:r>
            <a:endParaRPr lang="pt-BR" dirty="0"/>
          </a:p>
        </p:txBody>
      </p:sp>
      <p:sp>
        <p:nvSpPr>
          <p:cNvPr id="4" name="Espaço Reservado para Conteúdo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lnSpcReduction="20000"/>
          </a:bodyPr>
          <a:lstStyle/>
          <a:p>
            <a:pPr algn="just" rtl="0"/>
            <a:r>
              <a:rPr lang="pt-BR" sz="2000" dirty="0"/>
              <a:t>         O principal objetivo da empresa é mobilizar clientes, colaboradores e a sociedade para conectar pessoas e negócios, promovendo a inclusão digital e o desenvolvimento por meio de soluções inovadoras de tecnologia da informação e comunicação para os moradores e agregados do Bairro Jóquei Clube com possibilidade de expansão da rede inicialmente projetada onde buscamos ser referência em soluções integradas de tecnologia da informação e comunicação nos mercados em que atuamos de modo sustentável junto aos clientes e colaboradores.</a:t>
            </a:r>
            <a:endParaRPr lang="pt-BR" dirty="0"/>
          </a:p>
        </p:txBody>
      </p:sp>
      <p:sp>
        <p:nvSpPr>
          <p:cNvPr id="9" name="Espaço Reservado para Dat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pt-BR" dirty="0"/>
              <a:t>08/11/2022</a:t>
            </a:r>
          </a:p>
        </p:txBody>
      </p:sp>
      <p:sp>
        <p:nvSpPr>
          <p:cNvPr id="10" name="Espaço Reservado para Rodapé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pt-BR" dirty="0"/>
              <a:t>Solução em provedor de internet</a:t>
            </a:r>
          </a:p>
        </p:txBody>
      </p:sp>
      <p:sp>
        <p:nvSpPr>
          <p:cNvPr id="11" name="Espaço Reservado para o Número do Slid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pt-BR" smtClean="0"/>
              <a:pPr/>
              <a:t>3</a:t>
            </a:fld>
            <a:endParaRPr lang="pt-BR"/>
          </a:p>
        </p:txBody>
      </p:sp>
      <p:pic>
        <p:nvPicPr>
          <p:cNvPr id="7" name="Espaço Reservado para Imagem 6">
            <a:extLst>
              <a:ext uri="{FF2B5EF4-FFF2-40B4-BE49-F238E27FC236}">
                <a16:creationId xmlns:a16="http://schemas.microsoft.com/office/drawing/2014/main" id="{4D19FA55-4286-ED89-439B-0A5D2832AA97}"/>
              </a:ext>
            </a:extLst>
          </p:cNvPr>
          <p:cNvPicPr>
            <a:picLocks noGrp="1" noChangeAspect="1"/>
          </p:cNvPicPr>
          <p:nvPr>
            <p:ph type="pic" sz="quarter" idx="13"/>
          </p:nvPr>
        </p:nvPicPr>
        <p:blipFill>
          <a:blip r:embed="rId3"/>
          <a:srcRect l="25850" r="25850"/>
          <a:stretch>
            <a:fillRect/>
          </a:stretch>
        </p:blipFill>
        <p:spPr/>
      </p:pic>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921FC-2593-87C8-4C97-FE59F85A4B49}"/>
              </a:ext>
            </a:extLst>
          </p:cNvPr>
          <p:cNvSpPr>
            <a:spLocks noGrp="1"/>
          </p:cNvSpPr>
          <p:nvPr>
            <p:ph type="title"/>
          </p:nvPr>
        </p:nvSpPr>
        <p:spPr>
          <a:xfrm>
            <a:off x="838200" y="365126"/>
            <a:ext cx="10515600" cy="398668"/>
          </a:xfrm>
        </p:spPr>
        <p:txBody>
          <a:bodyPr/>
          <a:lstStyle/>
          <a:p>
            <a:pPr marL="285750" indent="-285750">
              <a:buFont typeface="Wingdings" panose="05000000000000000000" pitchFamily="2" charset="2"/>
              <a:buChar char="v"/>
            </a:pPr>
            <a:r>
              <a:rPr lang="pt-BR" sz="1800" b="1" dirty="0">
                <a:effectLst/>
                <a:latin typeface="Arial" panose="020B0604020202020204" pitchFamily="34" charset="0"/>
                <a:ea typeface="Calibri" panose="020F0502020204030204" pitchFamily="34" charset="0"/>
                <a:cs typeface="Times New Roman" panose="02020603050405020304" pitchFamily="18" charset="0"/>
              </a:rPr>
              <a:t>TESTES DURANTE A CONTRUÇÃO DA REDE:</a:t>
            </a:r>
            <a:endParaRPr lang="pt-BR" dirty="0"/>
          </a:p>
        </p:txBody>
      </p:sp>
      <p:sp>
        <p:nvSpPr>
          <p:cNvPr id="3" name="Espaço Reservado para Conteúdo 2">
            <a:extLst>
              <a:ext uri="{FF2B5EF4-FFF2-40B4-BE49-F238E27FC236}">
                <a16:creationId xmlns:a16="http://schemas.microsoft.com/office/drawing/2014/main" id="{04B00C63-E3C2-4EA9-A132-BC8F41257740}"/>
              </a:ext>
            </a:extLst>
          </p:cNvPr>
          <p:cNvSpPr>
            <a:spLocks noGrp="1"/>
          </p:cNvSpPr>
          <p:nvPr>
            <p:ph idx="1"/>
          </p:nvPr>
        </p:nvSpPr>
        <p:spPr>
          <a:xfrm>
            <a:off x="838200" y="857419"/>
            <a:ext cx="10515600" cy="702422"/>
          </a:xfrm>
        </p:spPr>
        <p:txBody>
          <a:bodyPr>
            <a:normAutofit/>
          </a:bodyPr>
          <a:lstStyle/>
          <a:p>
            <a:pPr algn="just"/>
            <a:r>
              <a:rPr lang="pt-BR" sz="1600" dirty="0">
                <a:effectLst/>
                <a:latin typeface="Arial" panose="020B0604020202020204" pitchFamily="34" charset="0"/>
                <a:ea typeface="Calibri" panose="020F0502020204030204" pitchFamily="34" charset="0"/>
              </a:rPr>
              <a:t>É impossível que se tenha uma internet de alta velocidade e qualidade sem que se tenha uma infraestrutura de qualidade. Pensando nisso sugerimos que algumas precauções sejam tomadas durante a construção da rede.</a:t>
            </a:r>
          </a:p>
        </p:txBody>
      </p:sp>
      <p:sp>
        <p:nvSpPr>
          <p:cNvPr id="4" name="Espaço Reservado para Número de Slide 3">
            <a:extLst>
              <a:ext uri="{FF2B5EF4-FFF2-40B4-BE49-F238E27FC236}">
                <a16:creationId xmlns:a16="http://schemas.microsoft.com/office/drawing/2014/main" id="{BF1EFC3B-E84F-A151-48FC-E2733CC1E2C4}"/>
              </a:ext>
            </a:extLst>
          </p:cNvPr>
          <p:cNvSpPr>
            <a:spLocks noGrp="1"/>
          </p:cNvSpPr>
          <p:nvPr>
            <p:ph type="sldNum" sz="quarter" idx="12"/>
          </p:nvPr>
        </p:nvSpPr>
        <p:spPr/>
        <p:txBody>
          <a:bodyPr/>
          <a:lstStyle/>
          <a:p>
            <a:pPr rtl="0"/>
            <a:fld id="{D8DA9DAA-006C-4F4B-980E-E3DF019B24E2}" type="slidenum">
              <a:rPr lang="pt-BR" noProof="0" smtClean="0"/>
              <a:t>30</a:t>
            </a:fld>
            <a:endParaRPr lang="pt-BR" noProof="0"/>
          </a:p>
        </p:txBody>
      </p:sp>
      <p:sp>
        <p:nvSpPr>
          <p:cNvPr id="5" name="Espaço Reservado para Conteúdo 2">
            <a:extLst>
              <a:ext uri="{FF2B5EF4-FFF2-40B4-BE49-F238E27FC236}">
                <a16:creationId xmlns:a16="http://schemas.microsoft.com/office/drawing/2014/main" id="{F4F2DD7E-91A7-1959-B3AE-A6D4CEB15DC3}"/>
              </a:ext>
            </a:extLst>
          </p:cNvPr>
          <p:cNvSpPr txBox="1">
            <a:spLocks/>
          </p:cNvSpPr>
          <p:nvPr/>
        </p:nvSpPr>
        <p:spPr>
          <a:xfrm>
            <a:off x="721659" y="2746712"/>
            <a:ext cx="4388223" cy="702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pt-BR" sz="1400" dirty="0">
                <a:latin typeface="Arial" panose="020B0604020202020204" pitchFamily="34" charset="0"/>
                <a:cs typeface="Arial" panose="020B0604020202020204" pitchFamily="34" charset="0"/>
              </a:rPr>
              <a:t>Qualificação das Emendas com OTDR </a:t>
            </a:r>
          </a:p>
          <a:p>
            <a:pPr algn="just">
              <a:buFont typeface="Wingdings" panose="05000000000000000000" pitchFamily="2" charset="2"/>
              <a:buChar char="ü"/>
            </a:pPr>
            <a:r>
              <a:rPr lang="pt-BR" sz="1400" dirty="0">
                <a:latin typeface="Arial" panose="020B0604020202020204" pitchFamily="34" charset="0"/>
                <a:cs typeface="Arial" panose="020B0604020202020204" pitchFamily="34" charset="0"/>
              </a:rPr>
              <a:t>Comprimento das Fibras de acordo com o projeto</a:t>
            </a:r>
          </a:p>
        </p:txBody>
      </p:sp>
      <p:pic>
        <p:nvPicPr>
          <p:cNvPr id="7" name="Imagem 6">
            <a:extLst>
              <a:ext uri="{FF2B5EF4-FFF2-40B4-BE49-F238E27FC236}">
                <a16:creationId xmlns:a16="http://schemas.microsoft.com/office/drawing/2014/main" id="{5E94551D-97AF-1FEF-6227-71E5302C79C9}"/>
              </a:ext>
            </a:extLst>
          </p:cNvPr>
          <p:cNvPicPr>
            <a:picLocks noChangeAspect="1"/>
          </p:cNvPicPr>
          <p:nvPr/>
        </p:nvPicPr>
        <p:blipFill>
          <a:blip r:embed="rId2"/>
          <a:stretch>
            <a:fillRect/>
          </a:stretch>
        </p:blipFill>
        <p:spPr>
          <a:xfrm>
            <a:off x="5891324" y="1559841"/>
            <a:ext cx="4733925" cy="4762500"/>
          </a:xfrm>
          <a:prstGeom prst="rect">
            <a:avLst/>
          </a:prstGeom>
        </p:spPr>
      </p:pic>
      <p:sp>
        <p:nvSpPr>
          <p:cNvPr id="8" name="Seta: para a Direita 7">
            <a:extLst>
              <a:ext uri="{FF2B5EF4-FFF2-40B4-BE49-F238E27FC236}">
                <a16:creationId xmlns:a16="http://schemas.microsoft.com/office/drawing/2014/main" id="{BD93297A-C315-E7E3-6AEB-05F02C9A8F7B}"/>
              </a:ext>
            </a:extLst>
          </p:cNvPr>
          <p:cNvSpPr/>
          <p:nvPr/>
        </p:nvSpPr>
        <p:spPr>
          <a:xfrm>
            <a:off x="4324574" y="2746712"/>
            <a:ext cx="1566750" cy="243914"/>
          </a:xfrm>
          <a:prstGeom prst="rightArrow">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003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1D00E-36DC-086B-1386-CFA34032410E}"/>
              </a:ext>
            </a:extLst>
          </p:cNvPr>
          <p:cNvSpPr>
            <a:spLocks noGrp="1"/>
          </p:cNvSpPr>
          <p:nvPr>
            <p:ph type="title"/>
          </p:nvPr>
        </p:nvSpPr>
        <p:spPr>
          <a:xfrm>
            <a:off x="838200" y="365126"/>
            <a:ext cx="10515600" cy="452456"/>
          </a:xfrm>
        </p:spPr>
        <p:txBody>
          <a:bodyPr>
            <a:normAutofit/>
          </a:bodyPr>
          <a:lstStyle/>
          <a:p>
            <a:pPr marL="285750" indent="-285750">
              <a:buFont typeface="Wingdings" panose="05000000000000000000" pitchFamily="2" charset="2"/>
              <a:buChar char="v"/>
            </a:pPr>
            <a:r>
              <a:rPr lang="pt-BR" sz="1800" b="1" dirty="0">
                <a:effectLst/>
                <a:latin typeface="Arial" panose="020B0604020202020204" pitchFamily="34" charset="0"/>
                <a:ea typeface="Calibri" panose="020F0502020204030204" pitchFamily="34" charset="0"/>
                <a:cs typeface="Times New Roman" panose="02020603050405020304" pitchFamily="18" charset="0"/>
              </a:rPr>
              <a:t>TESTES APÓS CONTRUÇÃO DA REDE:</a:t>
            </a:r>
            <a:endParaRPr lang="pt-BR" sz="1800" dirty="0">
              <a:latin typeface="Arial" panose="020B0604020202020204" pitchFamily="34" charset="0"/>
              <a:cs typeface="Arial" panose="020B0604020202020204" pitchFamily="34" charset="0"/>
            </a:endParaRPr>
          </a:p>
        </p:txBody>
      </p:sp>
      <p:sp>
        <p:nvSpPr>
          <p:cNvPr id="3" name="Espaço Reservado para Conteúdo 2">
            <a:extLst>
              <a:ext uri="{FF2B5EF4-FFF2-40B4-BE49-F238E27FC236}">
                <a16:creationId xmlns:a16="http://schemas.microsoft.com/office/drawing/2014/main" id="{6A7D4AF4-7B05-4FD6-573F-11146CD81DA9}"/>
              </a:ext>
            </a:extLst>
          </p:cNvPr>
          <p:cNvSpPr>
            <a:spLocks noGrp="1"/>
          </p:cNvSpPr>
          <p:nvPr>
            <p:ph idx="1"/>
          </p:nvPr>
        </p:nvSpPr>
        <p:spPr>
          <a:xfrm>
            <a:off x="838200" y="888206"/>
            <a:ext cx="10515600" cy="365125"/>
          </a:xfrm>
        </p:spPr>
        <p:txBody>
          <a:bodyPr>
            <a:normAutofit/>
          </a:bodyPr>
          <a:lstStyle/>
          <a:p>
            <a:r>
              <a:rPr lang="pt-BR" sz="1600" dirty="0">
                <a:latin typeface="Arial" panose="020B0604020202020204" pitchFamily="34" charset="0"/>
                <a:cs typeface="Arial" panose="020B0604020202020204" pitchFamily="34" charset="0"/>
              </a:rPr>
              <a:t>Pensando em atender melhor cada cliente alguns testes serão feitos após o término da construção da rede.</a:t>
            </a:r>
          </a:p>
        </p:txBody>
      </p:sp>
      <p:sp>
        <p:nvSpPr>
          <p:cNvPr id="4" name="Espaço Reservado para Número de Slide 3">
            <a:extLst>
              <a:ext uri="{FF2B5EF4-FFF2-40B4-BE49-F238E27FC236}">
                <a16:creationId xmlns:a16="http://schemas.microsoft.com/office/drawing/2014/main" id="{CE403B11-21C3-4789-3BD3-23D447C0B0E8}"/>
              </a:ext>
            </a:extLst>
          </p:cNvPr>
          <p:cNvSpPr>
            <a:spLocks noGrp="1"/>
          </p:cNvSpPr>
          <p:nvPr>
            <p:ph type="sldNum" sz="quarter" idx="12"/>
          </p:nvPr>
        </p:nvSpPr>
        <p:spPr/>
        <p:txBody>
          <a:bodyPr/>
          <a:lstStyle/>
          <a:p>
            <a:pPr rtl="0"/>
            <a:fld id="{D8DA9DAA-006C-4F4B-980E-E3DF019B24E2}" type="slidenum">
              <a:rPr lang="pt-BR" noProof="0" smtClean="0"/>
              <a:t>31</a:t>
            </a:fld>
            <a:endParaRPr lang="pt-BR" noProof="0"/>
          </a:p>
        </p:txBody>
      </p:sp>
      <p:sp>
        <p:nvSpPr>
          <p:cNvPr id="5" name="Espaço Reservado para Conteúdo 2">
            <a:extLst>
              <a:ext uri="{FF2B5EF4-FFF2-40B4-BE49-F238E27FC236}">
                <a16:creationId xmlns:a16="http://schemas.microsoft.com/office/drawing/2014/main" id="{B4810670-F6E1-D6A2-E3CD-20807D283D70}"/>
              </a:ext>
            </a:extLst>
          </p:cNvPr>
          <p:cNvSpPr txBox="1">
            <a:spLocks/>
          </p:cNvSpPr>
          <p:nvPr/>
        </p:nvSpPr>
        <p:spPr>
          <a:xfrm>
            <a:off x="1085626" y="3081290"/>
            <a:ext cx="3712285" cy="1334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pt-BR" sz="1400" dirty="0">
                <a:latin typeface="Arial" panose="020B0604020202020204" pitchFamily="34" charset="0"/>
                <a:cs typeface="Arial" panose="020B0604020202020204" pitchFamily="34" charset="0"/>
              </a:rPr>
              <a:t>Inspeção de Conectores</a:t>
            </a:r>
          </a:p>
          <a:p>
            <a:pPr>
              <a:buFont typeface="Wingdings" panose="05000000000000000000" pitchFamily="2" charset="2"/>
              <a:buChar char="ü"/>
            </a:pPr>
            <a:r>
              <a:rPr lang="pt-BR" sz="1400" dirty="0">
                <a:latin typeface="Arial" panose="020B0604020202020204" pitchFamily="34" charset="0"/>
                <a:cs typeface="Arial" panose="020B0604020202020204" pitchFamily="34" charset="0"/>
              </a:rPr>
              <a:t>Verificação da configuração da OLT</a:t>
            </a:r>
          </a:p>
          <a:p>
            <a:pPr>
              <a:buFont typeface="Wingdings" panose="05000000000000000000" pitchFamily="2" charset="2"/>
              <a:buChar char="ü"/>
            </a:pPr>
            <a:r>
              <a:rPr lang="pt-BR" sz="1400" dirty="0">
                <a:latin typeface="Arial" panose="020B0604020202020204" pitchFamily="34" charset="0"/>
                <a:cs typeface="Arial" panose="020B0604020202020204" pitchFamily="34" charset="0"/>
              </a:rPr>
              <a:t>Teste passa falha</a:t>
            </a:r>
          </a:p>
          <a:p>
            <a:pPr>
              <a:buFont typeface="Wingdings" panose="05000000000000000000" pitchFamily="2" charset="2"/>
              <a:buChar char="ü"/>
            </a:pPr>
            <a:r>
              <a:rPr lang="pt-BR" sz="1400" dirty="0">
                <a:latin typeface="Arial" panose="020B0604020202020204" pitchFamily="34" charset="0"/>
                <a:cs typeface="Arial" panose="020B0604020202020204" pitchFamily="34" charset="0"/>
              </a:rPr>
              <a:t>Teste de Potência Final com Power Meter </a:t>
            </a:r>
          </a:p>
        </p:txBody>
      </p:sp>
      <p:pic>
        <p:nvPicPr>
          <p:cNvPr id="7" name="Imagem 6">
            <a:extLst>
              <a:ext uri="{FF2B5EF4-FFF2-40B4-BE49-F238E27FC236}">
                <a16:creationId xmlns:a16="http://schemas.microsoft.com/office/drawing/2014/main" id="{FB477543-FF05-9E45-F03E-E59785A95943}"/>
              </a:ext>
            </a:extLst>
          </p:cNvPr>
          <p:cNvPicPr>
            <a:picLocks noChangeAspect="1"/>
          </p:cNvPicPr>
          <p:nvPr/>
        </p:nvPicPr>
        <p:blipFill>
          <a:blip r:embed="rId2"/>
          <a:stretch>
            <a:fillRect/>
          </a:stretch>
        </p:blipFill>
        <p:spPr>
          <a:xfrm>
            <a:off x="6626711" y="1323955"/>
            <a:ext cx="2086984" cy="2510975"/>
          </a:xfrm>
          <a:prstGeom prst="rect">
            <a:avLst/>
          </a:prstGeom>
        </p:spPr>
      </p:pic>
      <p:pic>
        <p:nvPicPr>
          <p:cNvPr id="11" name="Imagem 10">
            <a:extLst>
              <a:ext uri="{FF2B5EF4-FFF2-40B4-BE49-F238E27FC236}">
                <a16:creationId xmlns:a16="http://schemas.microsoft.com/office/drawing/2014/main" id="{0CB569AD-5D43-7AA3-15A1-5519F03A11AE}"/>
              </a:ext>
            </a:extLst>
          </p:cNvPr>
          <p:cNvPicPr>
            <a:picLocks noChangeAspect="1"/>
          </p:cNvPicPr>
          <p:nvPr/>
        </p:nvPicPr>
        <p:blipFill>
          <a:blip r:embed="rId3"/>
          <a:stretch>
            <a:fillRect/>
          </a:stretch>
        </p:blipFill>
        <p:spPr>
          <a:xfrm>
            <a:off x="5771479" y="3905554"/>
            <a:ext cx="3245224" cy="2839522"/>
          </a:xfrm>
          <a:prstGeom prst="rect">
            <a:avLst/>
          </a:prstGeom>
        </p:spPr>
      </p:pic>
      <p:cxnSp>
        <p:nvCxnSpPr>
          <p:cNvPr id="13" name="Conector: Angulado 12">
            <a:extLst>
              <a:ext uri="{FF2B5EF4-FFF2-40B4-BE49-F238E27FC236}">
                <a16:creationId xmlns:a16="http://schemas.microsoft.com/office/drawing/2014/main" id="{FF5DD9D6-4113-89F8-38D9-2B4C14452269}"/>
              </a:ext>
            </a:extLst>
          </p:cNvPr>
          <p:cNvCxnSpPr/>
          <p:nvPr/>
        </p:nvCxnSpPr>
        <p:spPr>
          <a:xfrm flipV="1">
            <a:off x="2850776" y="2710927"/>
            <a:ext cx="3496236" cy="117102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0C9C0864-010A-F8B6-09F8-34BC44E275AD}"/>
              </a:ext>
            </a:extLst>
          </p:cNvPr>
          <p:cNvCxnSpPr>
            <a:cxnSpLocks/>
          </p:cNvCxnSpPr>
          <p:nvPr/>
        </p:nvCxnSpPr>
        <p:spPr>
          <a:xfrm>
            <a:off x="4797911" y="4152452"/>
            <a:ext cx="1549101" cy="1434009"/>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8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782184" y="1807284"/>
            <a:ext cx="8885816" cy="3969571"/>
          </a:xfrm>
        </p:spPr>
        <p:txBody>
          <a:bodyPr>
            <a:normAutofit fontScale="90000"/>
          </a:bodyPr>
          <a:lstStyle/>
          <a:p>
            <a:pPr algn="l"/>
            <a:br>
              <a:rPr lang="pt-BR" dirty="0"/>
            </a:br>
            <a:br>
              <a:rPr lang="pt-BR" dirty="0"/>
            </a:br>
            <a:br>
              <a:rPr lang="pt-BR" dirty="0"/>
            </a:br>
            <a:br>
              <a:rPr lang="pt-BR" dirty="0"/>
            </a:br>
            <a:br>
              <a:rPr lang="pt-BR" dirty="0"/>
            </a:br>
            <a:r>
              <a:rPr lang="pt-BR" dirty="0"/>
              <a:t>Capítulo 6 -</a:t>
            </a:r>
            <a:br>
              <a:rPr lang="pt-BR" dirty="0"/>
            </a:br>
            <a:r>
              <a:rPr lang="pt-BR" dirty="0"/>
              <a:t>VALIDAÇÃO DOS REQUISITOS</a:t>
            </a:r>
            <a:br>
              <a:rPr lang="pt-BR" sz="6000" dirty="0">
                <a:solidFill>
                  <a:schemeClr val="bg1"/>
                </a:solidFill>
              </a:rPr>
            </a:br>
            <a:br>
              <a:rPr lang="pt-BR" dirty="0"/>
            </a:br>
            <a:r>
              <a:rPr lang="pt-BR" dirty="0"/>
              <a:t>	</a:t>
            </a:r>
          </a:p>
        </p:txBody>
      </p:sp>
      <p:sp>
        <p:nvSpPr>
          <p:cNvPr id="3" name="Subtítulo 2">
            <a:extLst>
              <a:ext uri="{FF2B5EF4-FFF2-40B4-BE49-F238E27FC236}">
                <a16:creationId xmlns:a16="http://schemas.microsoft.com/office/drawing/2014/main" id="{3369C104-FB86-AD5E-8C59-D2E9FA4D9A7E}"/>
              </a:ext>
            </a:extLst>
          </p:cNvPr>
          <p:cNvSpPr>
            <a:spLocks noGrp="1"/>
          </p:cNvSpPr>
          <p:nvPr>
            <p:ph type="subTitle" idx="1"/>
          </p:nvPr>
        </p:nvSpPr>
        <p:spPr>
          <a:xfrm>
            <a:off x="1524000" y="4429461"/>
            <a:ext cx="9144000" cy="1325880"/>
          </a:xfrm>
        </p:spPr>
        <p:txBody>
          <a:bodyPr/>
          <a:lstStyle/>
          <a:p>
            <a:r>
              <a:rPr lang="pt-BR" dirty="0"/>
              <a:t>Os requisitos acima serão documentados e apresentados para o setor de Auditoria de projetos, onde toda a rede deverá constar de acordo com aquilo que foi projetado.</a:t>
            </a:r>
          </a:p>
        </p:txBody>
      </p:sp>
    </p:spTree>
    <p:extLst>
      <p:ext uri="{BB962C8B-B14F-4D97-AF65-F5344CB8AC3E}">
        <p14:creationId xmlns:p14="http://schemas.microsoft.com/office/powerpoint/2010/main" val="3950609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162C6-F286-3F19-D08F-DA8C834EB90D}"/>
              </a:ext>
            </a:extLst>
          </p:cNvPr>
          <p:cNvSpPr>
            <a:spLocks noGrp="1"/>
          </p:cNvSpPr>
          <p:nvPr>
            <p:ph type="title"/>
          </p:nvPr>
        </p:nvSpPr>
        <p:spPr>
          <a:xfrm>
            <a:off x="838200" y="365125"/>
            <a:ext cx="10515600" cy="613821"/>
          </a:xfrm>
        </p:spPr>
        <p:txBody>
          <a:bodyPr>
            <a:normAutofit/>
          </a:bodyPr>
          <a:lstStyle/>
          <a:p>
            <a:pPr marL="285750" indent="-285750">
              <a:buFont typeface="Wingdings" panose="05000000000000000000" pitchFamily="2" charset="2"/>
              <a:buChar char="v"/>
            </a:pPr>
            <a:r>
              <a:rPr lang="pt-BR" sz="1800" b="1" dirty="0">
                <a:effectLst/>
                <a:latin typeface="Arial" panose="020B0604020202020204" pitchFamily="34" charset="0"/>
                <a:ea typeface="Calibri" panose="020F0502020204030204" pitchFamily="34" charset="0"/>
                <a:cs typeface="Times New Roman" panose="02020603050405020304" pitchFamily="18" charset="0"/>
              </a:rPr>
              <a:t>CHECK LIST A SER PREENCHIDO</a:t>
            </a:r>
            <a:br>
              <a:rPr lang="pt-BR" sz="1800" b="1" dirty="0">
                <a:effectLst/>
                <a:latin typeface="Arial" panose="020B0604020202020204" pitchFamily="34" charset="0"/>
                <a:ea typeface="Calibri" panose="020F0502020204030204" pitchFamily="34" charset="0"/>
                <a:cs typeface="Times New Roman" panose="02020603050405020304" pitchFamily="18" charset="0"/>
              </a:rPr>
            </a:br>
            <a:r>
              <a:rPr lang="pt-BR" sz="1100" dirty="0">
                <a:effectLst/>
                <a:latin typeface="Arial" panose="020B0604020202020204" pitchFamily="34" charset="0"/>
                <a:ea typeface="Calibri" panose="020F0502020204030204" pitchFamily="34" charset="0"/>
                <a:cs typeface="Times New Roman" panose="02020603050405020304" pitchFamily="18" charset="0"/>
              </a:rPr>
              <a:t>Lembrando que dB sempre compara dois valores, no caso de </a:t>
            </a:r>
            <a:r>
              <a:rPr lang="pt-BR" sz="1100" dirty="0" err="1">
                <a:effectLst/>
                <a:latin typeface="Arial" panose="020B0604020202020204" pitchFamily="34" charset="0"/>
                <a:ea typeface="Calibri" panose="020F0502020204030204" pitchFamily="34" charset="0"/>
                <a:cs typeface="Times New Roman" panose="02020603050405020304" pitchFamily="18" charset="0"/>
              </a:rPr>
              <a:t>dBm</a:t>
            </a:r>
            <a:r>
              <a:rPr lang="pt-BR" sz="1100" dirty="0">
                <a:effectLst/>
                <a:latin typeface="Arial" panose="020B0604020202020204" pitchFamily="34" charset="0"/>
                <a:ea typeface="Calibri" panose="020F0502020204030204" pitchFamily="34" charset="0"/>
                <a:cs typeface="Times New Roman" panose="02020603050405020304" pitchFamily="18" charset="0"/>
              </a:rPr>
              <a:t>, um valor é fixo em 1 mW, ou 0 </a:t>
            </a:r>
            <a:r>
              <a:rPr lang="pt-BR" sz="1100" dirty="0" err="1">
                <a:effectLst/>
                <a:latin typeface="Arial" panose="020B0604020202020204" pitchFamily="34" charset="0"/>
                <a:ea typeface="Calibri" panose="020F0502020204030204" pitchFamily="34" charset="0"/>
                <a:cs typeface="Times New Roman" panose="02020603050405020304" pitchFamily="18" charset="0"/>
              </a:rPr>
              <a:t>dBm</a:t>
            </a:r>
            <a:r>
              <a:rPr lang="pt-BR" sz="1800" b="1" dirty="0">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
        <p:nvSpPr>
          <p:cNvPr id="4" name="Espaço Reservado para Número de Slide 3">
            <a:extLst>
              <a:ext uri="{FF2B5EF4-FFF2-40B4-BE49-F238E27FC236}">
                <a16:creationId xmlns:a16="http://schemas.microsoft.com/office/drawing/2014/main" id="{86D627A2-ADE6-9EBB-E7AF-64BF0A4E6C2E}"/>
              </a:ext>
            </a:extLst>
          </p:cNvPr>
          <p:cNvSpPr>
            <a:spLocks noGrp="1"/>
          </p:cNvSpPr>
          <p:nvPr>
            <p:ph type="sldNum" sz="quarter" idx="12"/>
          </p:nvPr>
        </p:nvSpPr>
        <p:spPr/>
        <p:txBody>
          <a:bodyPr/>
          <a:lstStyle/>
          <a:p>
            <a:pPr rtl="0"/>
            <a:fld id="{D8DA9DAA-006C-4F4B-980E-E3DF019B24E2}" type="slidenum">
              <a:rPr lang="pt-BR" noProof="0" smtClean="0"/>
              <a:t>33</a:t>
            </a:fld>
            <a:endParaRPr lang="pt-BR" noProof="0"/>
          </a:p>
        </p:txBody>
      </p:sp>
      <p:pic>
        <p:nvPicPr>
          <p:cNvPr id="6" name="Imagem 5">
            <a:extLst>
              <a:ext uri="{FF2B5EF4-FFF2-40B4-BE49-F238E27FC236}">
                <a16:creationId xmlns:a16="http://schemas.microsoft.com/office/drawing/2014/main" id="{BC626F2D-5338-CE66-7F6F-616D7DE28BB3}"/>
              </a:ext>
            </a:extLst>
          </p:cNvPr>
          <p:cNvPicPr>
            <a:picLocks noChangeAspect="1"/>
          </p:cNvPicPr>
          <p:nvPr/>
        </p:nvPicPr>
        <p:blipFill>
          <a:blip r:embed="rId2"/>
          <a:stretch>
            <a:fillRect/>
          </a:stretch>
        </p:blipFill>
        <p:spPr>
          <a:xfrm>
            <a:off x="2400367" y="1154974"/>
            <a:ext cx="7068536" cy="5201376"/>
          </a:xfrm>
          <a:prstGeom prst="rect">
            <a:avLst/>
          </a:prstGeom>
        </p:spPr>
      </p:pic>
    </p:spTree>
    <p:extLst>
      <p:ext uri="{BB962C8B-B14F-4D97-AF65-F5344CB8AC3E}">
        <p14:creationId xmlns:p14="http://schemas.microsoft.com/office/powerpoint/2010/main" val="381765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653092" y="2209351"/>
            <a:ext cx="8885816" cy="3130476"/>
          </a:xfrm>
        </p:spPr>
        <p:txBody>
          <a:bodyPr>
            <a:normAutofit fontScale="90000"/>
          </a:bodyPr>
          <a:lstStyle/>
          <a:p>
            <a:pPr algn="l"/>
            <a:br>
              <a:rPr lang="pt-BR" dirty="0"/>
            </a:br>
            <a:br>
              <a:rPr lang="pt-BR" dirty="0"/>
            </a:br>
            <a:br>
              <a:rPr lang="pt-BR" dirty="0"/>
            </a:br>
            <a:br>
              <a:rPr lang="pt-BR" dirty="0"/>
            </a:br>
            <a:br>
              <a:rPr lang="pt-BR" dirty="0"/>
            </a:br>
            <a:r>
              <a:rPr lang="pt-BR" dirty="0"/>
              <a:t>Capítulo 7 -</a:t>
            </a:r>
            <a:br>
              <a:rPr lang="pt-BR" dirty="0"/>
            </a:br>
            <a:r>
              <a:rPr lang="pt-BR" dirty="0"/>
              <a:t>PROTÓTIPO DA REDE</a:t>
            </a:r>
            <a:br>
              <a:rPr lang="pt-BR" sz="6000" dirty="0">
                <a:solidFill>
                  <a:schemeClr val="bg1"/>
                </a:solidFill>
              </a:rPr>
            </a:br>
            <a:br>
              <a:rPr lang="pt-BR" dirty="0"/>
            </a:br>
            <a:r>
              <a:rPr lang="pt-BR" dirty="0"/>
              <a:t>	</a:t>
            </a:r>
          </a:p>
        </p:txBody>
      </p:sp>
      <p:sp>
        <p:nvSpPr>
          <p:cNvPr id="3" name="Subtítulo 2">
            <a:extLst>
              <a:ext uri="{FF2B5EF4-FFF2-40B4-BE49-F238E27FC236}">
                <a16:creationId xmlns:a16="http://schemas.microsoft.com/office/drawing/2014/main" id="{3369C104-FB86-AD5E-8C59-D2E9FA4D9A7E}"/>
              </a:ext>
            </a:extLst>
          </p:cNvPr>
          <p:cNvSpPr>
            <a:spLocks noGrp="1"/>
          </p:cNvSpPr>
          <p:nvPr>
            <p:ph type="subTitle" idx="1"/>
          </p:nvPr>
        </p:nvSpPr>
        <p:spPr>
          <a:xfrm>
            <a:off x="1524000" y="4095974"/>
            <a:ext cx="9144000" cy="1325880"/>
          </a:xfrm>
        </p:spPr>
        <p:txBody>
          <a:bodyPr/>
          <a:lstStyle/>
          <a:p>
            <a:r>
              <a:rPr lang="pt-BR" dirty="0"/>
              <a:t>Ao acessar a página </a:t>
            </a:r>
            <a:r>
              <a:rPr lang="pt-BR" dirty="0">
                <a:solidFill>
                  <a:schemeClr val="accent2">
                    <a:lumMod val="50000"/>
                  </a:schemeClr>
                </a:solidFill>
              </a:rPr>
              <a:t>gearthlehau.pbworks.com/f/</a:t>
            </a:r>
            <a:r>
              <a:rPr lang="pt-BR" dirty="0" err="1">
                <a:solidFill>
                  <a:schemeClr val="accent2">
                    <a:lumMod val="50000"/>
                  </a:schemeClr>
                </a:solidFill>
              </a:rPr>
              <a:t>bairros_fortaleza.kmz</a:t>
            </a:r>
            <a:r>
              <a:rPr lang="pt-BR" dirty="0">
                <a:solidFill>
                  <a:schemeClr val="accent2">
                    <a:lumMod val="50000"/>
                  </a:schemeClr>
                </a:solidFill>
              </a:rPr>
              <a:t> </a:t>
            </a:r>
            <a:r>
              <a:rPr lang="pt-BR" dirty="0"/>
              <a:t>obtivemos as áreas dos bairros de fortaleza em </a:t>
            </a:r>
            <a:r>
              <a:rPr lang="pt-BR" dirty="0" err="1"/>
              <a:t>Kmz</a:t>
            </a:r>
            <a:r>
              <a:rPr lang="pt-BR" dirty="0"/>
              <a:t> que é aberto no Google Earth.</a:t>
            </a:r>
          </a:p>
        </p:txBody>
      </p:sp>
    </p:spTree>
    <p:extLst>
      <p:ext uri="{BB962C8B-B14F-4D97-AF65-F5344CB8AC3E}">
        <p14:creationId xmlns:p14="http://schemas.microsoft.com/office/powerpoint/2010/main" val="2790691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7F529-D863-B140-C402-9D68CD54F067}"/>
              </a:ext>
            </a:extLst>
          </p:cNvPr>
          <p:cNvSpPr>
            <a:spLocks noGrp="1"/>
          </p:cNvSpPr>
          <p:nvPr>
            <p:ph type="title"/>
          </p:nvPr>
        </p:nvSpPr>
        <p:spPr>
          <a:xfrm>
            <a:off x="838200" y="470945"/>
            <a:ext cx="10515600" cy="420183"/>
          </a:xfrm>
        </p:spPr>
        <p:txBody>
          <a:bodyPr>
            <a:normAutofit/>
          </a:bodyPr>
          <a:lstStyle/>
          <a:p>
            <a:r>
              <a:rPr lang="pt-BR" sz="1400" dirty="0">
                <a:effectLst/>
                <a:latin typeface="Arial" panose="020B0604020202020204" pitchFamily="34" charset="0"/>
                <a:ea typeface="Calibri" panose="020F0502020204030204" pitchFamily="34" charset="0"/>
                <a:cs typeface="Times New Roman" panose="02020603050405020304" pitchFamily="18" charset="0"/>
              </a:rPr>
              <a:t>Área a ser atendida:</a:t>
            </a:r>
            <a:endParaRPr lang="pt-BR" sz="1400" dirty="0"/>
          </a:p>
        </p:txBody>
      </p:sp>
      <p:sp>
        <p:nvSpPr>
          <p:cNvPr id="4" name="Espaço Reservado para Número de Slide 3">
            <a:extLst>
              <a:ext uri="{FF2B5EF4-FFF2-40B4-BE49-F238E27FC236}">
                <a16:creationId xmlns:a16="http://schemas.microsoft.com/office/drawing/2014/main" id="{D3299BF8-461F-2D53-110E-508132F83C85}"/>
              </a:ext>
            </a:extLst>
          </p:cNvPr>
          <p:cNvSpPr>
            <a:spLocks noGrp="1"/>
          </p:cNvSpPr>
          <p:nvPr>
            <p:ph type="sldNum" sz="quarter" idx="12"/>
          </p:nvPr>
        </p:nvSpPr>
        <p:spPr/>
        <p:txBody>
          <a:bodyPr/>
          <a:lstStyle/>
          <a:p>
            <a:pPr rtl="0"/>
            <a:fld id="{D8DA9DAA-006C-4F4B-980E-E3DF019B24E2}" type="slidenum">
              <a:rPr lang="pt-BR" noProof="0" smtClean="0"/>
              <a:t>35</a:t>
            </a:fld>
            <a:endParaRPr lang="pt-BR" noProof="0"/>
          </a:p>
        </p:txBody>
      </p:sp>
      <p:pic>
        <p:nvPicPr>
          <p:cNvPr id="6" name="Imagem 5">
            <a:extLst>
              <a:ext uri="{FF2B5EF4-FFF2-40B4-BE49-F238E27FC236}">
                <a16:creationId xmlns:a16="http://schemas.microsoft.com/office/drawing/2014/main" id="{BEEAD637-117E-509F-83CE-03482EA3EAC7}"/>
              </a:ext>
            </a:extLst>
          </p:cNvPr>
          <p:cNvPicPr>
            <a:picLocks noChangeAspect="1"/>
          </p:cNvPicPr>
          <p:nvPr/>
        </p:nvPicPr>
        <p:blipFill>
          <a:blip r:embed="rId2"/>
          <a:stretch>
            <a:fillRect/>
          </a:stretch>
        </p:blipFill>
        <p:spPr>
          <a:xfrm>
            <a:off x="1444696" y="1044593"/>
            <a:ext cx="9011737" cy="5158292"/>
          </a:xfrm>
          <a:prstGeom prst="rect">
            <a:avLst/>
          </a:prstGeom>
        </p:spPr>
      </p:pic>
    </p:spTree>
    <p:extLst>
      <p:ext uri="{BB962C8B-B14F-4D97-AF65-F5344CB8AC3E}">
        <p14:creationId xmlns:p14="http://schemas.microsoft.com/office/powerpoint/2010/main" val="2931780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9C13A-0753-3654-B26D-92AD96016AA3}"/>
              </a:ext>
            </a:extLst>
          </p:cNvPr>
          <p:cNvSpPr>
            <a:spLocks noGrp="1"/>
          </p:cNvSpPr>
          <p:nvPr>
            <p:ph type="title"/>
          </p:nvPr>
        </p:nvSpPr>
        <p:spPr>
          <a:xfrm>
            <a:off x="838200" y="428718"/>
            <a:ext cx="10515600" cy="603063"/>
          </a:xfrm>
        </p:spPr>
        <p:txBody>
          <a:bodyPr>
            <a:normAutofit fontScale="90000"/>
          </a:bodyPr>
          <a:lstStyle/>
          <a:p>
            <a:pPr marL="285750" indent="-285750">
              <a:buFont typeface="Wingdings" panose="05000000000000000000" pitchFamily="2" charset="2"/>
              <a:buChar char="v"/>
            </a:pPr>
            <a:r>
              <a:rPr lang="pt-BR" sz="1600" b="1" i="0" dirty="0">
                <a:solidFill>
                  <a:srgbClr val="000000"/>
                </a:solidFill>
                <a:effectLst/>
                <a:latin typeface="Arial" panose="020B0604020202020204" pitchFamily="34" charset="0"/>
                <a:cs typeface="Arial" panose="020B0604020202020204" pitchFamily="34" charset="0"/>
              </a:rPr>
              <a:t>Usando o QGIS transformamos o arquivo </a:t>
            </a:r>
            <a:r>
              <a:rPr lang="pt-BR" sz="1600" b="1" i="0" dirty="0" err="1">
                <a:solidFill>
                  <a:srgbClr val="000000"/>
                </a:solidFill>
                <a:effectLst/>
                <a:latin typeface="Arial" panose="020B0604020202020204" pitchFamily="34" charset="0"/>
                <a:cs typeface="Arial" panose="020B0604020202020204" pitchFamily="34" charset="0"/>
              </a:rPr>
              <a:t>Kmz</a:t>
            </a:r>
            <a:r>
              <a:rPr lang="pt-BR" sz="1600" b="1" i="0" dirty="0">
                <a:solidFill>
                  <a:srgbClr val="000000"/>
                </a:solidFill>
                <a:effectLst/>
                <a:latin typeface="Arial" panose="020B0604020202020204" pitchFamily="34" charset="0"/>
                <a:cs typeface="Arial" panose="020B0604020202020204" pitchFamily="34" charset="0"/>
              </a:rPr>
              <a:t> em SHP para ser aberto no AutoCad:</a:t>
            </a:r>
            <a:br>
              <a:rPr lang="pt-BR" sz="1600" b="1" i="0" dirty="0">
                <a:solidFill>
                  <a:srgbClr val="000000"/>
                </a:solidFill>
                <a:effectLst/>
                <a:latin typeface="Arial" panose="020B0604020202020204" pitchFamily="34" charset="0"/>
                <a:cs typeface="Arial" panose="020B0604020202020204" pitchFamily="34" charset="0"/>
              </a:rPr>
            </a:br>
            <a:br>
              <a:rPr lang="pt-BR" sz="1400" dirty="0">
                <a:effectLst/>
                <a:latin typeface="Arial" panose="020B0604020202020204" pitchFamily="34" charset="0"/>
                <a:ea typeface="Calibri" panose="020F0502020204030204" pitchFamily="34" charset="0"/>
              </a:rPr>
            </a:br>
            <a:r>
              <a:rPr lang="pt-BR" sz="1400" dirty="0">
                <a:effectLst/>
                <a:latin typeface="Arial" panose="020B0604020202020204" pitchFamily="34" charset="0"/>
                <a:ea typeface="Calibri" panose="020F0502020204030204" pitchFamily="34" charset="0"/>
              </a:rPr>
              <a:t>Conversão de Arquivos</a:t>
            </a:r>
            <a:endParaRPr lang="pt-BR" sz="1400" dirty="0"/>
          </a:p>
        </p:txBody>
      </p:sp>
      <p:sp>
        <p:nvSpPr>
          <p:cNvPr id="4" name="Espaço Reservado para Número de Slide 3">
            <a:extLst>
              <a:ext uri="{FF2B5EF4-FFF2-40B4-BE49-F238E27FC236}">
                <a16:creationId xmlns:a16="http://schemas.microsoft.com/office/drawing/2014/main" id="{E5C57F60-9B71-2836-CED5-6766D6A05C50}"/>
              </a:ext>
            </a:extLst>
          </p:cNvPr>
          <p:cNvSpPr>
            <a:spLocks noGrp="1"/>
          </p:cNvSpPr>
          <p:nvPr>
            <p:ph type="sldNum" sz="quarter" idx="12"/>
          </p:nvPr>
        </p:nvSpPr>
        <p:spPr/>
        <p:txBody>
          <a:bodyPr/>
          <a:lstStyle/>
          <a:p>
            <a:pPr rtl="0"/>
            <a:fld id="{D8DA9DAA-006C-4F4B-980E-E3DF019B24E2}" type="slidenum">
              <a:rPr lang="pt-BR" noProof="0" smtClean="0"/>
              <a:t>36</a:t>
            </a:fld>
            <a:endParaRPr lang="pt-BR" noProof="0"/>
          </a:p>
        </p:txBody>
      </p:sp>
      <p:pic>
        <p:nvPicPr>
          <p:cNvPr id="6" name="Imagem 5">
            <a:extLst>
              <a:ext uri="{FF2B5EF4-FFF2-40B4-BE49-F238E27FC236}">
                <a16:creationId xmlns:a16="http://schemas.microsoft.com/office/drawing/2014/main" id="{81FBD69E-BD76-AFE5-D66A-09B9B8E71FCB}"/>
              </a:ext>
            </a:extLst>
          </p:cNvPr>
          <p:cNvPicPr>
            <a:picLocks noChangeAspect="1"/>
          </p:cNvPicPr>
          <p:nvPr/>
        </p:nvPicPr>
        <p:blipFill>
          <a:blip r:embed="rId2"/>
          <a:stretch>
            <a:fillRect/>
          </a:stretch>
        </p:blipFill>
        <p:spPr>
          <a:xfrm>
            <a:off x="1507076" y="1174171"/>
            <a:ext cx="8778839" cy="5255111"/>
          </a:xfrm>
          <a:prstGeom prst="rect">
            <a:avLst/>
          </a:prstGeom>
        </p:spPr>
      </p:pic>
    </p:spTree>
    <p:extLst>
      <p:ext uri="{BB962C8B-B14F-4D97-AF65-F5344CB8AC3E}">
        <p14:creationId xmlns:p14="http://schemas.microsoft.com/office/powerpoint/2010/main" val="2113125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A678-300B-A248-263B-5380C91F3FF2}"/>
              </a:ext>
            </a:extLst>
          </p:cNvPr>
          <p:cNvSpPr>
            <a:spLocks noGrp="1"/>
          </p:cNvSpPr>
          <p:nvPr>
            <p:ph type="title"/>
          </p:nvPr>
        </p:nvSpPr>
        <p:spPr/>
        <p:txBody>
          <a:bodyPr/>
          <a:lstStyle/>
          <a:p>
            <a:pPr marL="285750" indent="-285750">
              <a:buFont typeface="Wingdings" panose="05000000000000000000" pitchFamily="2" charset="2"/>
              <a:buChar char="v"/>
            </a:pPr>
            <a:r>
              <a:rPr lang="pt-BR" sz="1600" b="1" dirty="0">
                <a:effectLst/>
                <a:latin typeface="Arial" panose="020B0604020202020204" pitchFamily="34" charset="0"/>
                <a:ea typeface="Calibri" panose="020F0502020204030204" pitchFamily="34" charset="0"/>
              </a:rPr>
              <a:t>Abrimos o arquivo SHP no AutoCad para começarmos a projetar</a:t>
            </a:r>
            <a:br>
              <a:rPr lang="pt-BR" sz="1600" b="1" dirty="0">
                <a:effectLst/>
                <a:latin typeface="Arial" panose="020B0604020202020204" pitchFamily="34" charset="0"/>
                <a:ea typeface="Calibri" panose="020F0502020204030204" pitchFamily="34" charset="0"/>
              </a:rPr>
            </a:br>
            <a:br>
              <a:rPr lang="pt-BR" sz="1800" dirty="0">
                <a:effectLst/>
                <a:latin typeface="Arial" panose="020B0604020202020204" pitchFamily="34" charset="0"/>
                <a:ea typeface="Calibri" panose="020F0502020204030204" pitchFamily="34" charset="0"/>
              </a:rPr>
            </a:br>
            <a:r>
              <a:rPr lang="pt-BR" sz="1400" dirty="0">
                <a:effectLst/>
                <a:latin typeface="Arial" panose="020B0604020202020204" pitchFamily="34" charset="0"/>
                <a:ea typeface="Calibri" panose="020F0502020204030204" pitchFamily="34" charset="0"/>
              </a:rPr>
              <a:t>AutoCad Map</a:t>
            </a:r>
            <a:endParaRPr lang="pt-BR" sz="1400" dirty="0"/>
          </a:p>
        </p:txBody>
      </p:sp>
      <p:sp>
        <p:nvSpPr>
          <p:cNvPr id="4" name="Espaço Reservado para Número de Slide 3">
            <a:extLst>
              <a:ext uri="{FF2B5EF4-FFF2-40B4-BE49-F238E27FC236}">
                <a16:creationId xmlns:a16="http://schemas.microsoft.com/office/drawing/2014/main" id="{50EB906A-D01A-ED26-84C6-5F61304B6157}"/>
              </a:ext>
            </a:extLst>
          </p:cNvPr>
          <p:cNvSpPr>
            <a:spLocks noGrp="1"/>
          </p:cNvSpPr>
          <p:nvPr>
            <p:ph type="sldNum" sz="quarter" idx="12"/>
          </p:nvPr>
        </p:nvSpPr>
        <p:spPr/>
        <p:txBody>
          <a:bodyPr/>
          <a:lstStyle/>
          <a:p>
            <a:pPr rtl="0"/>
            <a:fld id="{D8DA9DAA-006C-4F4B-980E-E3DF019B24E2}" type="slidenum">
              <a:rPr lang="pt-BR" noProof="0" smtClean="0"/>
              <a:t>37</a:t>
            </a:fld>
            <a:endParaRPr lang="pt-BR" noProof="0"/>
          </a:p>
        </p:txBody>
      </p:sp>
      <p:pic>
        <p:nvPicPr>
          <p:cNvPr id="8" name="Imagem 7">
            <a:extLst>
              <a:ext uri="{FF2B5EF4-FFF2-40B4-BE49-F238E27FC236}">
                <a16:creationId xmlns:a16="http://schemas.microsoft.com/office/drawing/2014/main" id="{61BD9EB8-9007-BF19-1B06-0DCC6FD6F78F}"/>
              </a:ext>
            </a:extLst>
          </p:cNvPr>
          <p:cNvPicPr>
            <a:picLocks noChangeAspect="1"/>
          </p:cNvPicPr>
          <p:nvPr/>
        </p:nvPicPr>
        <p:blipFill>
          <a:blip r:embed="rId2"/>
          <a:stretch>
            <a:fillRect/>
          </a:stretch>
        </p:blipFill>
        <p:spPr>
          <a:xfrm>
            <a:off x="2064802" y="1594826"/>
            <a:ext cx="8062395" cy="4944086"/>
          </a:xfrm>
          <a:prstGeom prst="rect">
            <a:avLst/>
          </a:prstGeom>
        </p:spPr>
      </p:pic>
    </p:spTree>
    <p:extLst>
      <p:ext uri="{BB962C8B-B14F-4D97-AF65-F5344CB8AC3E}">
        <p14:creationId xmlns:p14="http://schemas.microsoft.com/office/powerpoint/2010/main" val="1946815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62C89-374A-AFA0-2A0E-E1B9C832A2A2}"/>
              </a:ext>
            </a:extLst>
          </p:cNvPr>
          <p:cNvSpPr>
            <a:spLocks noGrp="1"/>
          </p:cNvSpPr>
          <p:nvPr>
            <p:ph type="title"/>
          </p:nvPr>
        </p:nvSpPr>
        <p:spPr>
          <a:xfrm>
            <a:off x="838200" y="365125"/>
            <a:ext cx="10515600" cy="1281113"/>
          </a:xfrm>
        </p:spPr>
        <p:txBody>
          <a:bodyPr>
            <a:normAutofit/>
          </a:bodyPr>
          <a:lstStyle/>
          <a:p>
            <a:pPr marL="285750" indent="-285750">
              <a:buFont typeface="Wingdings" panose="05000000000000000000" pitchFamily="2" charset="2"/>
              <a:buChar char="v"/>
            </a:pPr>
            <a:r>
              <a:rPr lang="pt-BR" sz="1600" b="1" dirty="0">
                <a:latin typeface="Arial" panose="020B0604020202020204" pitchFamily="34" charset="0"/>
                <a:cs typeface="Arial" panose="020B0604020202020204" pitchFamily="34" charset="0"/>
              </a:rPr>
              <a:t>As caixas foram distribuídas num raio de 60m fazendo com que não haja área que não seja atendida.</a:t>
            </a:r>
            <a:br>
              <a:rPr lang="pt-BR" sz="1600" b="1" dirty="0">
                <a:latin typeface="Arial" panose="020B0604020202020204" pitchFamily="34" charset="0"/>
                <a:cs typeface="Arial" panose="020B0604020202020204" pitchFamily="34" charset="0"/>
              </a:rPr>
            </a:br>
            <a:br>
              <a:rPr lang="pt-BR" sz="1600" b="1" dirty="0">
                <a:latin typeface="Arial" panose="020B0604020202020204" pitchFamily="34" charset="0"/>
                <a:cs typeface="Arial" panose="020B0604020202020204" pitchFamily="34" charset="0"/>
              </a:rPr>
            </a:br>
            <a:r>
              <a:rPr lang="pt-BR" sz="1400" dirty="0">
                <a:latin typeface="Arial" panose="020B0604020202020204" pitchFamily="34" charset="0"/>
                <a:cs typeface="Arial" panose="020B0604020202020204" pitchFamily="34" charset="0"/>
              </a:rPr>
              <a:t>Distribuição das caixas</a:t>
            </a:r>
          </a:p>
        </p:txBody>
      </p:sp>
      <p:sp>
        <p:nvSpPr>
          <p:cNvPr id="4" name="Espaço Reservado para Número de Slide 3">
            <a:extLst>
              <a:ext uri="{FF2B5EF4-FFF2-40B4-BE49-F238E27FC236}">
                <a16:creationId xmlns:a16="http://schemas.microsoft.com/office/drawing/2014/main" id="{486AB0AF-A35E-3F8E-E924-86C9ED5E30A1}"/>
              </a:ext>
            </a:extLst>
          </p:cNvPr>
          <p:cNvSpPr>
            <a:spLocks noGrp="1"/>
          </p:cNvSpPr>
          <p:nvPr>
            <p:ph type="sldNum" sz="quarter" idx="12"/>
          </p:nvPr>
        </p:nvSpPr>
        <p:spPr/>
        <p:txBody>
          <a:bodyPr/>
          <a:lstStyle/>
          <a:p>
            <a:pPr rtl="0"/>
            <a:fld id="{D8DA9DAA-006C-4F4B-980E-E3DF019B24E2}" type="slidenum">
              <a:rPr lang="pt-BR" noProof="0" smtClean="0"/>
              <a:t>38</a:t>
            </a:fld>
            <a:endParaRPr lang="pt-BR" noProof="0"/>
          </a:p>
        </p:txBody>
      </p:sp>
      <p:pic>
        <p:nvPicPr>
          <p:cNvPr id="6" name="Imagem 5">
            <a:extLst>
              <a:ext uri="{FF2B5EF4-FFF2-40B4-BE49-F238E27FC236}">
                <a16:creationId xmlns:a16="http://schemas.microsoft.com/office/drawing/2014/main" id="{EE4BFC37-C6A5-0E61-8562-642929C8803B}"/>
              </a:ext>
            </a:extLst>
          </p:cNvPr>
          <p:cNvPicPr>
            <a:picLocks noChangeAspect="1"/>
          </p:cNvPicPr>
          <p:nvPr/>
        </p:nvPicPr>
        <p:blipFill>
          <a:blip r:embed="rId2"/>
          <a:stretch>
            <a:fillRect/>
          </a:stretch>
        </p:blipFill>
        <p:spPr>
          <a:xfrm>
            <a:off x="962809" y="1556908"/>
            <a:ext cx="10266381" cy="4540250"/>
          </a:xfrm>
          <a:prstGeom prst="rect">
            <a:avLst/>
          </a:prstGeom>
        </p:spPr>
      </p:pic>
    </p:spTree>
    <p:extLst>
      <p:ext uri="{BB962C8B-B14F-4D97-AF65-F5344CB8AC3E}">
        <p14:creationId xmlns:p14="http://schemas.microsoft.com/office/powerpoint/2010/main" val="1773659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E76EA-7C0D-BA02-BFC8-0E0EB249832F}"/>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pt-BR" sz="1600" b="1" dirty="0">
                <a:latin typeface="Arial" panose="020B0604020202020204" pitchFamily="34" charset="0"/>
                <a:cs typeface="Arial" panose="020B0604020202020204" pitchFamily="34" charset="0"/>
              </a:rPr>
              <a:t>Depois de feita toda as distribuições das caixas e conexões, é feita a plotagem do projeto a implantação.</a:t>
            </a:r>
            <a:br>
              <a:rPr lang="pt-BR" sz="1600" b="1" dirty="0">
                <a:latin typeface="Arial" panose="020B0604020202020204" pitchFamily="34" charset="0"/>
                <a:cs typeface="Arial" panose="020B0604020202020204" pitchFamily="34" charset="0"/>
              </a:rPr>
            </a:br>
            <a:br>
              <a:rPr lang="pt-BR" sz="1600" b="1" dirty="0">
                <a:latin typeface="Arial" panose="020B0604020202020204" pitchFamily="34" charset="0"/>
                <a:cs typeface="Arial" panose="020B0604020202020204" pitchFamily="34" charset="0"/>
              </a:rPr>
            </a:br>
            <a:r>
              <a:rPr lang="pt-BR" sz="1400" dirty="0">
                <a:latin typeface="Arial" panose="020B0604020202020204" pitchFamily="34" charset="0"/>
                <a:cs typeface="Arial" panose="020B0604020202020204" pitchFamily="34" charset="0"/>
              </a:rPr>
              <a:t>Plotagem do projeto</a:t>
            </a:r>
          </a:p>
        </p:txBody>
      </p:sp>
      <p:sp>
        <p:nvSpPr>
          <p:cNvPr id="4" name="Espaço Reservado para Número de Slide 3">
            <a:extLst>
              <a:ext uri="{FF2B5EF4-FFF2-40B4-BE49-F238E27FC236}">
                <a16:creationId xmlns:a16="http://schemas.microsoft.com/office/drawing/2014/main" id="{24A1B7D1-858C-64E0-CB8E-E33686E3DD8D}"/>
              </a:ext>
            </a:extLst>
          </p:cNvPr>
          <p:cNvSpPr>
            <a:spLocks noGrp="1"/>
          </p:cNvSpPr>
          <p:nvPr>
            <p:ph type="sldNum" sz="quarter" idx="12"/>
          </p:nvPr>
        </p:nvSpPr>
        <p:spPr/>
        <p:txBody>
          <a:bodyPr/>
          <a:lstStyle/>
          <a:p>
            <a:pPr rtl="0"/>
            <a:fld id="{D8DA9DAA-006C-4F4B-980E-E3DF019B24E2}" type="slidenum">
              <a:rPr lang="pt-BR" noProof="0" smtClean="0"/>
              <a:t>39</a:t>
            </a:fld>
            <a:endParaRPr lang="pt-BR" noProof="0"/>
          </a:p>
        </p:txBody>
      </p:sp>
      <p:pic>
        <p:nvPicPr>
          <p:cNvPr id="6" name="Imagem 5">
            <a:extLst>
              <a:ext uri="{FF2B5EF4-FFF2-40B4-BE49-F238E27FC236}">
                <a16:creationId xmlns:a16="http://schemas.microsoft.com/office/drawing/2014/main" id="{DF5C9C4F-2E34-3CD0-486E-4101F96C5224}"/>
              </a:ext>
            </a:extLst>
          </p:cNvPr>
          <p:cNvPicPr>
            <a:picLocks noChangeAspect="1"/>
          </p:cNvPicPr>
          <p:nvPr/>
        </p:nvPicPr>
        <p:blipFill>
          <a:blip r:embed="rId2"/>
          <a:stretch>
            <a:fillRect/>
          </a:stretch>
        </p:blipFill>
        <p:spPr>
          <a:xfrm>
            <a:off x="1213514" y="1805025"/>
            <a:ext cx="9500205" cy="4961218"/>
          </a:xfrm>
          <a:prstGeom prst="rect">
            <a:avLst/>
          </a:prstGeom>
        </p:spPr>
      </p:pic>
    </p:spTree>
    <p:extLst>
      <p:ext uri="{BB962C8B-B14F-4D97-AF65-F5344CB8AC3E}">
        <p14:creationId xmlns:p14="http://schemas.microsoft.com/office/powerpoint/2010/main" val="664858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a:xfrm>
            <a:off x="2291378" y="1463040"/>
            <a:ext cx="8376621" cy="2340864"/>
          </a:xfrm>
        </p:spPr>
        <p:txBody>
          <a:bodyPr rtlCol="0">
            <a:normAutofit/>
          </a:bodyPr>
          <a:lstStyle/>
          <a:p>
            <a:pPr algn="l" rtl="0"/>
            <a:r>
              <a:rPr lang="pt-BR" dirty="0"/>
              <a:t>Capítulo 1 - </a:t>
            </a:r>
            <a:br>
              <a:rPr lang="pt-BR" dirty="0"/>
            </a:br>
            <a:r>
              <a:rPr lang="pt-BR" dirty="0"/>
              <a:t>Resumo Executivo</a:t>
            </a:r>
            <a:endParaRPr lang="pt-BR" sz="6000" dirty="0">
              <a:solidFill>
                <a:schemeClr val="bg1"/>
              </a:solidFill>
            </a:endParaRPr>
          </a:p>
        </p:txBody>
      </p:sp>
    </p:spTree>
    <p:extLst>
      <p:ext uri="{BB962C8B-B14F-4D97-AF65-F5344CB8AC3E}">
        <p14:creationId xmlns:p14="http://schemas.microsoft.com/office/powerpoint/2010/main" val="222788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03A06-1E28-8333-25D2-06BAAFF4C720}"/>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pt-BR" sz="1600" b="1" dirty="0">
                <a:latin typeface="Arial" panose="020B0604020202020204" pitchFamily="34" charset="0"/>
                <a:cs typeface="Arial" panose="020B0604020202020204" pitchFamily="34" charset="0"/>
              </a:rPr>
              <a:t>Após plano de lançamento é feito o plano de emenda, onde definirá todas as fusões a serem feitas na rede.</a:t>
            </a:r>
            <a:br>
              <a:rPr lang="pt-BR" sz="1600" b="1" dirty="0">
                <a:latin typeface="Arial" panose="020B0604020202020204" pitchFamily="34" charset="0"/>
                <a:cs typeface="Arial" panose="020B0604020202020204" pitchFamily="34" charset="0"/>
              </a:rPr>
            </a:br>
            <a:br>
              <a:rPr lang="pt-BR" sz="1600" b="1" dirty="0">
                <a:latin typeface="Arial" panose="020B0604020202020204" pitchFamily="34" charset="0"/>
                <a:cs typeface="Arial" panose="020B0604020202020204" pitchFamily="34" charset="0"/>
              </a:rPr>
            </a:br>
            <a:r>
              <a:rPr lang="pt-BR" sz="1400" dirty="0">
                <a:latin typeface="Arial" panose="020B0604020202020204" pitchFamily="34" charset="0"/>
                <a:cs typeface="Arial" panose="020B0604020202020204" pitchFamily="34" charset="0"/>
              </a:rPr>
              <a:t>Plano de emenda</a:t>
            </a:r>
          </a:p>
        </p:txBody>
      </p:sp>
      <p:sp>
        <p:nvSpPr>
          <p:cNvPr id="4" name="Espaço Reservado para Número de Slide 3">
            <a:extLst>
              <a:ext uri="{FF2B5EF4-FFF2-40B4-BE49-F238E27FC236}">
                <a16:creationId xmlns:a16="http://schemas.microsoft.com/office/drawing/2014/main" id="{664970F8-64BD-5050-05B1-06E69D8A1BF9}"/>
              </a:ext>
            </a:extLst>
          </p:cNvPr>
          <p:cNvSpPr>
            <a:spLocks noGrp="1"/>
          </p:cNvSpPr>
          <p:nvPr>
            <p:ph type="sldNum" sz="quarter" idx="12"/>
          </p:nvPr>
        </p:nvSpPr>
        <p:spPr/>
        <p:txBody>
          <a:bodyPr/>
          <a:lstStyle/>
          <a:p>
            <a:pPr rtl="0"/>
            <a:fld id="{D8DA9DAA-006C-4F4B-980E-E3DF019B24E2}" type="slidenum">
              <a:rPr lang="pt-BR" noProof="0" smtClean="0"/>
              <a:t>40</a:t>
            </a:fld>
            <a:endParaRPr lang="pt-BR" noProof="0"/>
          </a:p>
        </p:txBody>
      </p:sp>
      <p:pic>
        <p:nvPicPr>
          <p:cNvPr id="6" name="Imagem 5">
            <a:extLst>
              <a:ext uri="{FF2B5EF4-FFF2-40B4-BE49-F238E27FC236}">
                <a16:creationId xmlns:a16="http://schemas.microsoft.com/office/drawing/2014/main" id="{AFCED95C-F204-1BEA-B93D-345D43D3EC75}"/>
              </a:ext>
            </a:extLst>
          </p:cNvPr>
          <p:cNvPicPr>
            <a:picLocks noChangeAspect="1"/>
          </p:cNvPicPr>
          <p:nvPr/>
        </p:nvPicPr>
        <p:blipFill rotWithShape="1">
          <a:blip r:embed="rId2"/>
          <a:srcRect t="9512"/>
          <a:stretch/>
        </p:blipFill>
        <p:spPr>
          <a:xfrm>
            <a:off x="2012660" y="1815034"/>
            <a:ext cx="8166680" cy="3646843"/>
          </a:xfrm>
          <a:prstGeom prst="rect">
            <a:avLst/>
          </a:prstGeom>
        </p:spPr>
      </p:pic>
    </p:spTree>
    <p:extLst>
      <p:ext uri="{BB962C8B-B14F-4D97-AF65-F5344CB8AC3E}">
        <p14:creationId xmlns:p14="http://schemas.microsoft.com/office/powerpoint/2010/main" val="2197536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64C476-F770-75D9-3E8F-C1BD2D1411ED}"/>
              </a:ext>
            </a:extLst>
          </p:cNvPr>
          <p:cNvSpPr>
            <a:spLocks noGrp="1"/>
          </p:cNvSpPr>
          <p:nvPr>
            <p:ph idx="1"/>
          </p:nvPr>
        </p:nvSpPr>
        <p:spPr>
          <a:xfrm>
            <a:off x="838200" y="269575"/>
            <a:ext cx="10515600" cy="1871832"/>
          </a:xfrm>
        </p:spPr>
        <p:txBody>
          <a:bodyPr>
            <a:normAutofit/>
          </a:bodyPr>
          <a:lstStyle/>
          <a:p>
            <a:pPr marL="0" indent="0">
              <a:buNone/>
            </a:pPr>
            <a:endParaRPr lang="pt-BR" sz="1800" b="1" dirty="0">
              <a:latin typeface="Arial" panose="020B0604020202020204" pitchFamily="34" charset="0"/>
              <a:cs typeface="Arial" panose="020B0604020202020204" pitchFamily="34" charset="0"/>
            </a:endParaRPr>
          </a:p>
          <a:p>
            <a:pPr>
              <a:buFont typeface="Wingdings" panose="05000000000000000000" pitchFamily="2" charset="2"/>
              <a:buChar char="v"/>
            </a:pPr>
            <a:r>
              <a:rPr lang="pt-BR" sz="1700" b="1" dirty="0">
                <a:latin typeface="Arial" panose="020B0604020202020204" pitchFamily="34" charset="0"/>
                <a:cs typeface="Arial" panose="020B0604020202020204" pitchFamily="34" charset="0"/>
              </a:rPr>
              <a:t>Após definição do Plano de Emenda é feita a plotagem do mesmo e entregue para implantação</a:t>
            </a:r>
          </a:p>
          <a:p>
            <a:pPr>
              <a:buFont typeface="Wingdings" panose="05000000000000000000" pitchFamily="2" charset="2"/>
              <a:buChar char="v"/>
            </a:pPr>
            <a:r>
              <a:rPr lang="pt-BR" sz="1700" b="1" dirty="0">
                <a:effectLst/>
                <a:latin typeface="Arial" panose="020B0604020202020204" pitchFamily="34" charset="0"/>
                <a:ea typeface="Calibri" panose="020F0502020204030204" pitchFamily="34" charset="0"/>
              </a:rPr>
              <a:t>Este diagrama mostra uma ideia de como será feita a instalação sinal do projeto</a:t>
            </a:r>
          </a:p>
          <a:p>
            <a:pPr marL="0" indent="0">
              <a:buNone/>
            </a:pPr>
            <a:endParaRPr lang="pt-BR" sz="1600" b="1" dirty="0">
              <a:effectLst/>
              <a:latin typeface="Arial" panose="020B0604020202020204" pitchFamily="34" charset="0"/>
              <a:ea typeface="Calibri" panose="020F0502020204030204" pitchFamily="34" charset="0"/>
            </a:endParaRPr>
          </a:p>
          <a:p>
            <a:pPr marL="0" indent="0">
              <a:buNone/>
            </a:pPr>
            <a:r>
              <a:rPr lang="pt-BR" sz="2000" dirty="0">
                <a:latin typeface="Arial" panose="020B0604020202020204" pitchFamily="34" charset="0"/>
                <a:cs typeface="Arial" panose="020B0604020202020204" pitchFamily="34" charset="0"/>
              </a:rPr>
              <a:t> </a:t>
            </a:r>
            <a:r>
              <a:rPr lang="pt-BR" sz="1400" dirty="0">
                <a:latin typeface="Arial" panose="020B0604020202020204" pitchFamily="34" charset="0"/>
                <a:cs typeface="Arial" panose="020B0604020202020204" pitchFamily="34" charset="0"/>
              </a:rPr>
              <a:t>Diagrama final do projeto</a:t>
            </a:r>
          </a:p>
          <a:p>
            <a:pPr marL="0" indent="0">
              <a:buNone/>
            </a:pPr>
            <a:endParaRPr lang="pt-BR" sz="1600" b="1" dirty="0">
              <a:latin typeface="Arial" panose="020B0604020202020204" pitchFamily="34" charset="0"/>
              <a:cs typeface="Arial" panose="020B0604020202020204" pitchFamily="34" charset="0"/>
            </a:endParaRPr>
          </a:p>
          <a:p>
            <a:pPr marL="0" indent="0">
              <a:buNone/>
            </a:pPr>
            <a:endParaRPr lang="pt-BR" dirty="0"/>
          </a:p>
        </p:txBody>
      </p:sp>
      <p:sp>
        <p:nvSpPr>
          <p:cNvPr id="4" name="Espaço Reservado para Número de Slide 3">
            <a:extLst>
              <a:ext uri="{FF2B5EF4-FFF2-40B4-BE49-F238E27FC236}">
                <a16:creationId xmlns:a16="http://schemas.microsoft.com/office/drawing/2014/main" id="{7BCA9D69-949D-6DB2-2993-2F478FA7044A}"/>
              </a:ext>
            </a:extLst>
          </p:cNvPr>
          <p:cNvSpPr>
            <a:spLocks noGrp="1"/>
          </p:cNvSpPr>
          <p:nvPr>
            <p:ph type="sldNum" sz="quarter" idx="12"/>
          </p:nvPr>
        </p:nvSpPr>
        <p:spPr/>
        <p:txBody>
          <a:bodyPr/>
          <a:lstStyle/>
          <a:p>
            <a:pPr rtl="0"/>
            <a:fld id="{D8DA9DAA-006C-4F4B-980E-E3DF019B24E2}" type="slidenum">
              <a:rPr lang="pt-BR" noProof="0" smtClean="0"/>
              <a:t>41</a:t>
            </a:fld>
            <a:endParaRPr lang="pt-BR" noProof="0"/>
          </a:p>
        </p:txBody>
      </p:sp>
      <p:pic>
        <p:nvPicPr>
          <p:cNvPr id="6" name="Imagem 5">
            <a:extLst>
              <a:ext uri="{FF2B5EF4-FFF2-40B4-BE49-F238E27FC236}">
                <a16:creationId xmlns:a16="http://schemas.microsoft.com/office/drawing/2014/main" id="{D099EE71-AF69-02BE-E5D4-FC99C2A85F4E}"/>
              </a:ext>
            </a:extLst>
          </p:cNvPr>
          <p:cNvPicPr>
            <a:picLocks noChangeAspect="1"/>
          </p:cNvPicPr>
          <p:nvPr/>
        </p:nvPicPr>
        <p:blipFill>
          <a:blip r:embed="rId2"/>
          <a:stretch>
            <a:fillRect/>
          </a:stretch>
        </p:blipFill>
        <p:spPr>
          <a:xfrm>
            <a:off x="6096000" y="2375454"/>
            <a:ext cx="3508579" cy="3577106"/>
          </a:xfrm>
          <a:prstGeom prst="rect">
            <a:avLst/>
          </a:prstGeom>
        </p:spPr>
      </p:pic>
      <p:pic>
        <p:nvPicPr>
          <p:cNvPr id="8" name="Imagem 7">
            <a:extLst>
              <a:ext uri="{FF2B5EF4-FFF2-40B4-BE49-F238E27FC236}">
                <a16:creationId xmlns:a16="http://schemas.microsoft.com/office/drawing/2014/main" id="{61582FCB-4B77-D164-11C6-E154F90B44E3}"/>
              </a:ext>
            </a:extLst>
          </p:cNvPr>
          <p:cNvPicPr>
            <a:picLocks noChangeAspect="1"/>
          </p:cNvPicPr>
          <p:nvPr/>
        </p:nvPicPr>
        <p:blipFill>
          <a:blip r:embed="rId3"/>
          <a:stretch>
            <a:fillRect/>
          </a:stretch>
        </p:blipFill>
        <p:spPr>
          <a:xfrm>
            <a:off x="2162286" y="2460325"/>
            <a:ext cx="3209366" cy="3577106"/>
          </a:xfrm>
          <a:prstGeom prst="rect">
            <a:avLst/>
          </a:prstGeom>
        </p:spPr>
      </p:pic>
    </p:spTree>
    <p:extLst>
      <p:ext uri="{BB962C8B-B14F-4D97-AF65-F5344CB8AC3E}">
        <p14:creationId xmlns:p14="http://schemas.microsoft.com/office/powerpoint/2010/main" val="403495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653092" y="2811779"/>
            <a:ext cx="8885816" cy="3130476"/>
          </a:xfrm>
        </p:spPr>
        <p:txBody>
          <a:bodyPr>
            <a:normAutofit fontScale="90000"/>
          </a:bodyPr>
          <a:lstStyle/>
          <a:p>
            <a:pPr algn="l"/>
            <a:br>
              <a:rPr lang="pt-BR" dirty="0"/>
            </a:br>
            <a:br>
              <a:rPr lang="pt-BR" dirty="0"/>
            </a:br>
            <a:br>
              <a:rPr lang="pt-BR" dirty="0"/>
            </a:br>
            <a:br>
              <a:rPr lang="pt-BR" dirty="0"/>
            </a:br>
            <a:br>
              <a:rPr lang="pt-BR" dirty="0"/>
            </a:br>
            <a:r>
              <a:rPr lang="pt-BR" dirty="0"/>
              <a:t>Capítulo 8 -</a:t>
            </a:r>
            <a:br>
              <a:rPr lang="pt-BR" dirty="0"/>
            </a:br>
            <a:r>
              <a:rPr lang="pt-BR" dirty="0"/>
              <a:t>ORÇAMENTO E CONSIDERAÇÕES FINAIS</a:t>
            </a:r>
            <a:br>
              <a:rPr lang="pt-BR" sz="6000" dirty="0">
                <a:solidFill>
                  <a:schemeClr val="bg1"/>
                </a:solidFill>
              </a:rPr>
            </a:br>
            <a:br>
              <a:rPr lang="pt-BR" dirty="0"/>
            </a:br>
            <a:r>
              <a:rPr lang="pt-BR" dirty="0"/>
              <a:t>	</a:t>
            </a:r>
          </a:p>
        </p:txBody>
      </p:sp>
    </p:spTree>
    <p:extLst>
      <p:ext uri="{BB962C8B-B14F-4D97-AF65-F5344CB8AC3E}">
        <p14:creationId xmlns:p14="http://schemas.microsoft.com/office/powerpoint/2010/main" val="97877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1F96D-E320-B737-3B5A-20EC44D840FB}"/>
              </a:ext>
            </a:extLst>
          </p:cNvPr>
          <p:cNvSpPr>
            <a:spLocks noGrp="1"/>
          </p:cNvSpPr>
          <p:nvPr>
            <p:ph type="title"/>
          </p:nvPr>
        </p:nvSpPr>
        <p:spPr/>
        <p:txBody>
          <a:bodyPr/>
          <a:lstStyle/>
          <a:p>
            <a:r>
              <a:rPr lang="pt-BR" dirty="0"/>
              <a:t>Orçamento</a:t>
            </a:r>
          </a:p>
        </p:txBody>
      </p:sp>
      <p:sp>
        <p:nvSpPr>
          <p:cNvPr id="4" name="Espaço Reservado para Número de Slide 3">
            <a:extLst>
              <a:ext uri="{FF2B5EF4-FFF2-40B4-BE49-F238E27FC236}">
                <a16:creationId xmlns:a16="http://schemas.microsoft.com/office/drawing/2014/main" id="{22AFB147-10CE-D7F3-1FCA-7C27A6B070B8}"/>
              </a:ext>
            </a:extLst>
          </p:cNvPr>
          <p:cNvSpPr>
            <a:spLocks noGrp="1"/>
          </p:cNvSpPr>
          <p:nvPr>
            <p:ph type="sldNum" sz="quarter" idx="12"/>
          </p:nvPr>
        </p:nvSpPr>
        <p:spPr/>
        <p:txBody>
          <a:bodyPr/>
          <a:lstStyle/>
          <a:p>
            <a:pPr rtl="0"/>
            <a:fld id="{D8DA9DAA-006C-4F4B-980E-E3DF019B24E2}" type="slidenum">
              <a:rPr lang="pt-BR" noProof="0" smtClean="0"/>
              <a:t>43</a:t>
            </a:fld>
            <a:endParaRPr lang="pt-BR" noProof="0"/>
          </a:p>
        </p:txBody>
      </p:sp>
      <p:pic>
        <p:nvPicPr>
          <p:cNvPr id="6" name="Imagem 5">
            <a:extLst>
              <a:ext uri="{FF2B5EF4-FFF2-40B4-BE49-F238E27FC236}">
                <a16:creationId xmlns:a16="http://schemas.microsoft.com/office/drawing/2014/main" id="{6EBD15F1-BEB9-8CEE-8116-EA659A5D6C9D}"/>
              </a:ext>
            </a:extLst>
          </p:cNvPr>
          <p:cNvPicPr>
            <a:picLocks noChangeAspect="1"/>
          </p:cNvPicPr>
          <p:nvPr/>
        </p:nvPicPr>
        <p:blipFill>
          <a:blip r:embed="rId2"/>
          <a:stretch>
            <a:fillRect/>
          </a:stretch>
        </p:blipFill>
        <p:spPr>
          <a:xfrm>
            <a:off x="1043435" y="1608715"/>
            <a:ext cx="10402701" cy="4533901"/>
          </a:xfrm>
          <a:prstGeom prst="rect">
            <a:avLst/>
          </a:prstGeom>
        </p:spPr>
      </p:pic>
    </p:spTree>
    <p:extLst>
      <p:ext uri="{BB962C8B-B14F-4D97-AF65-F5344CB8AC3E}">
        <p14:creationId xmlns:p14="http://schemas.microsoft.com/office/powerpoint/2010/main" val="1177775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FB28F-C9D7-439B-B863-44B4E851A0B0}"/>
              </a:ext>
            </a:extLst>
          </p:cNvPr>
          <p:cNvSpPr>
            <a:spLocks noGrp="1"/>
          </p:cNvSpPr>
          <p:nvPr>
            <p:ph type="ctrTitle"/>
          </p:nvPr>
        </p:nvSpPr>
        <p:spPr>
          <a:xfrm>
            <a:off x="6391653" y="716679"/>
            <a:ext cx="4759771" cy="1056939"/>
          </a:xfrm>
        </p:spPr>
        <p:txBody>
          <a:bodyPr rtlCol="0">
            <a:noAutofit/>
          </a:bodyPr>
          <a:lstStyle/>
          <a:p>
            <a:pPr rtl="0"/>
            <a:r>
              <a:rPr lang="pt-BR" sz="2800" dirty="0">
                <a:latin typeface="Arial Black" panose="020B0A04020102020204" pitchFamily="34" charset="0"/>
              </a:rPr>
              <a:t>CONSIDERAÇÕES FINAIS</a:t>
            </a:r>
          </a:p>
        </p:txBody>
      </p:sp>
      <p:sp>
        <p:nvSpPr>
          <p:cNvPr id="8" name="Subtítulo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normAutofit/>
          </a:bodyPr>
          <a:lstStyle/>
          <a:p>
            <a:pPr marL="0" indent="0" algn="just">
              <a:lnSpc>
                <a:spcPct val="107000"/>
              </a:lnSpc>
              <a:spcAft>
                <a:spcPts val="800"/>
              </a:spcAft>
              <a:buNone/>
              <a:tabLst>
                <a:tab pos="4143375" algn="l"/>
              </a:tabLst>
            </a:pPr>
            <a:r>
              <a:rPr lang="pt-BR" sz="2000" dirty="0">
                <a:effectLst/>
                <a:latin typeface="Arial" panose="020B0604020202020204" pitchFamily="34" charset="0"/>
                <a:ea typeface="Calibri" panose="020F0502020204030204" pitchFamily="34" charset="0"/>
                <a:cs typeface="Arial" panose="020B0604020202020204" pitchFamily="34" charset="0"/>
              </a:rPr>
              <a:t>Este trabalho é uma oportunidade de constatar que a fibra é um excelente meio de transmissão, se comparadas com fios metálicos, apresentam inúmeras vantagens, como por exemplo, imunidade a interferência eletromagnética e baixa perda de transmissão, sua implantação para atendimento a pequenas empresas e usuários na rede de acesso, esbarra no custo, se comparado a utilização de cabos metálicos.</a:t>
            </a:r>
          </a:p>
        </p:txBody>
      </p:sp>
      <p:sp>
        <p:nvSpPr>
          <p:cNvPr id="23" name="Espaço Reservado para Rodapé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pt-BR" dirty="0"/>
              <a:t>Provedor de internet</a:t>
            </a:r>
          </a:p>
        </p:txBody>
      </p:sp>
      <p:sp>
        <p:nvSpPr>
          <p:cNvPr id="24" name="Espaço Reservado para o Número do Slide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pt-BR" smtClean="0"/>
              <a:pPr rtl="0"/>
              <a:t>44</a:t>
            </a:fld>
            <a:endParaRPr lang="pt-BR"/>
          </a:p>
        </p:txBody>
      </p:sp>
      <p:pic>
        <p:nvPicPr>
          <p:cNvPr id="6" name="Espaço Reservado para Imagem 5">
            <a:extLst>
              <a:ext uri="{FF2B5EF4-FFF2-40B4-BE49-F238E27FC236}">
                <a16:creationId xmlns:a16="http://schemas.microsoft.com/office/drawing/2014/main" id="{B37D40F0-CA08-8B8B-192D-88BB4DF0479E}"/>
              </a:ext>
            </a:extLst>
          </p:cNvPr>
          <p:cNvPicPr>
            <a:picLocks noGrp="1" noChangeAspect="1"/>
          </p:cNvPicPr>
          <p:nvPr>
            <p:ph type="pic" sz="quarter" idx="13"/>
          </p:nvPr>
        </p:nvPicPr>
        <p:blipFill>
          <a:blip r:embed="rId3"/>
          <a:srcRect l="15929" r="15929"/>
          <a:stretch>
            <a:fillRect/>
          </a:stretch>
        </p:blipFill>
        <p:spPr/>
      </p:pic>
      <p:pic>
        <p:nvPicPr>
          <p:cNvPr id="11" name="Espaço Reservado para Imagem 10">
            <a:extLst>
              <a:ext uri="{FF2B5EF4-FFF2-40B4-BE49-F238E27FC236}">
                <a16:creationId xmlns:a16="http://schemas.microsoft.com/office/drawing/2014/main" id="{0814C34A-A3DD-0213-D1B3-7C2A6E48247E}"/>
              </a:ext>
            </a:extLst>
          </p:cNvPr>
          <p:cNvPicPr>
            <a:picLocks noGrp="1" noChangeAspect="1"/>
          </p:cNvPicPr>
          <p:nvPr>
            <p:ph type="pic" sz="quarter" idx="15"/>
          </p:nvPr>
        </p:nvPicPr>
        <p:blipFill>
          <a:blip r:embed="rId4"/>
          <a:srcRect l="17238" r="17238"/>
          <a:stretch>
            <a:fillRect/>
          </a:stretch>
        </p:blipFill>
        <p:spPr/>
      </p:pic>
      <p:pic>
        <p:nvPicPr>
          <p:cNvPr id="21" name="Espaço Reservado para Imagem 20">
            <a:extLst>
              <a:ext uri="{FF2B5EF4-FFF2-40B4-BE49-F238E27FC236}">
                <a16:creationId xmlns:a16="http://schemas.microsoft.com/office/drawing/2014/main" id="{9FBE422C-897C-3C1E-C61F-7B06B10AFAB9}"/>
              </a:ext>
            </a:extLst>
          </p:cNvPr>
          <p:cNvPicPr>
            <a:picLocks noGrp="1" noChangeAspect="1"/>
          </p:cNvPicPr>
          <p:nvPr>
            <p:ph type="pic" sz="quarter" idx="14"/>
          </p:nvPr>
        </p:nvPicPr>
        <p:blipFill>
          <a:blip r:embed="rId5"/>
          <a:srcRect l="24314" r="24314"/>
          <a:stretch>
            <a:fillRect/>
          </a:stretch>
        </p:blipFill>
        <p:spPr/>
      </p:pic>
    </p:spTree>
    <p:extLst>
      <p:ext uri="{BB962C8B-B14F-4D97-AF65-F5344CB8AC3E}">
        <p14:creationId xmlns:p14="http://schemas.microsoft.com/office/powerpoint/2010/main" val="358477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pt-BR" dirty="0"/>
              <a:t>Arquiteto</a:t>
            </a:r>
          </a:p>
        </p:txBody>
      </p:sp>
      <p:sp>
        <p:nvSpPr>
          <p:cNvPr id="5" name="Espaço Reservado para Rodapé 4">
            <a:extLst>
              <a:ext uri="{FF2B5EF4-FFF2-40B4-BE49-F238E27FC236}">
                <a16:creationId xmlns:a16="http://schemas.microsoft.com/office/drawing/2014/main" id="{63B7C214-9C4B-410D-816A-6B3C8059C7BA}"/>
              </a:ext>
            </a:extLst>
          </p:cNvPr>
          <p:cNvSpPr>
            <a:spLocks noGrp="1"/>
          </p:cNvSpPr>
          <p:nvPr>
            <p:ph type="ftr" sz="quarter" idx="11"/>
          </p:nvPr>
        </p:nvSpPr>
        <p:spPr>
          <a:xfrm>
            <a:off x="7717536" y="845343"/>
            <a:ext cx="3630168" cy="365125"/>
          </a:xfrm>
        </p:spPr>
        <p:txBody>
          <a:bodyPr rtlCol="0"/>
          <a:lstStyle/>
          <a:p>
            <a:pPr rtl="0"/>
            <a:r>
              <a:rPr lang="pt-BR" dirty="0"/>
              <a:t>Solução em provedor de internet</a:t>
            </a:r>
          </a:p>
        </p:txBody>
      </p:sp>
      <p:sp>
        <p:nvSpPr>
          <p:cNvPr id="4" name="Espaço Reservado para Data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pt-BR" dirty="0"/>
              <a:t>08/11/2022</a:t>
            </a:r>
          </a:p>
        </p:txBody>
      </p:sp>
      <p:sp>
        <p:nvSpPr>
          <p:cNvPr id="6" name="Espaço Reservado para o Número do Slide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pt-BR" smtClean="0"/>
              <a:pPr rtl="0"/>
              <a:t>45</a:t>
            </a:fld>
            <a:endParaRPr lang="pt-BR" dirty="0"/>
          </a:p>
        </p:txBody>
      </p:sp>
      <p:pic>
        <p:nvPicPr>
          <p:cNvPr id="13" name="Imagem 12">
            <a:extLst>
              <a:ext uri="{FF2B5EF4-FFF2-40B4-BE49-F238E27FC236}">
                <a16:creationId xmlns:a16="http://schemas.microsoft.com/office/drawing/2014/main" id="{F8525DF0-B082-76EA-06EB-97051BF42965}"/>
              </a:ext>
            </a:extLst>
          </p:cNvPr>
          <p:cNvPicPr>
            <a:picLocks noChangeAspect="1"/>
          </p:cNvPicPr>
          <p:nvPr/>
        </p:nvPicPr>
        <p:blipFill rotWithShape="1">
          <a:blip r:embed="rId3"/>
          <a:srcRect t="22745" b="14509"/>
          <a:stretch/>
        </p:blipFill>
        <p:spPr>
          <a:xfrm>
            <a:off x="4500675" y="1549102"/>
            <a:ext cx="2729269" cy="3044414"/>
          </a:xfrm>
          <a:prstGeom prst="ellipse">
            <a:avLst/>
          </a:prstGeom>
          <a:ln/>
        </p:spPr>
        <p:style>
          <a:lnRef idx="2">
            <a:schemeClr val="accent2">
              <a:shade val="50000"/>
            </a:schemeClr>
          </a:lnRef>
          <a:fillRef idx="1">
            <a:schemeClr val="accent2"/>
          </a:fillRef>
          <a:effectRef idx="0">
            <a:schemeClr val="accent2"/>
          </a:effectRef>
          <a:fontRef idx="minor">
            <a:schemeClr val="lt1"/>
          </a:fontRef>
        </p:style>
      </p:pic>
      <p:sp>
        <p:nvSpPr>
          <p:cNvPr id="14" name="CaixaDeTexto 13">
            <a:extLst>
              <a:ext uri="{FF2B5EF4-FFF2-40B4-BE49-F238E27FC236}">
                <a16:creationId xmlns:a16="http://schemas.microsoft.com/office/drawing/2014/main" id="{43FA55C9-1007-ADAB-0D0F-0986A9D4C684}"/>
              </a:ext>
            </a:extLst>
          </p:cNvPr>
          <p:cNvSpPr txBox="1"/>
          <p:nvPr/>
        </p:nvSpPr>
        <p:spPr>
          <a:xfrm>
            <a:off x="4616019" y="4679578"/>
            <a:ext cx="2498579" cy="461665"/>
          </a:xfrm>
          <a:prstGeom prst="rect">
            <a:avLst/>
          </a:prstGeom>
          <a:noFill/>
        </p:spPr>
        <p:txBody>
          <a:bodyPr wrap="square" rtlCol="0">
            <a:spAutoFit/>
          </a:bodyPr>
          <a:lstStyle/>
          <a:p>
            <a:r>
              <a:rPr lang="pt-BR" sz="2400" b="1" dirty="0">
                <a:solidFill>
                  <a:schemeClr val="bg1"/>
                </a:solidFill>
                <a:latin typeface="Book Antiqua" panose="02040602050305030304" pitchFamily="18" charset="0"/>
              </a:rPr>
              <a:t>ELSON SOUZA</a:t>
            </a:r>
          </a:p>
        </p:txBody>
      </p:sp>
    </p:spTree>
    <p:extLst>
      <p:ext uri="{BB962C8B-B14F-4D97-AF65-F5344CB8AC3E}">
        <p14:creationId xmlns:p14="http://schemas.microsoft.com/office/powerpoint/2010/main" val="2270028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pt-BR" sz="3600" dirty="0"/>
              <a:t>A maneira de começar é parar de falar e começar a fazer.</a:t>
            </a:r>
            <a:endParaRPr lang="pt-BR" dirty="0"/>
          </a:p>
        </p:txBody>
      </p:sp>
      <p:sp>
        <p:nvSpPr>
          <p:cNvPr id="3" name="Subtítulo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pt-BR" sz="1800" dirty="0"/>
              <a:t>Walt Disney</a:t>
            </a:r>
          </a:p>
        </p:txBody>
      </p:sp>
      <p:sp>
        <p:nvSpPr>
          <p:cNvPr id="9" name="Espaço Reservado para Rodapé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pt-BR" dirty="0"/>
              <a:t>Provedor de internet</a:t>
            </a:r>
          </a:p>
        </p:txBody>
      </p:sp>
      <p:sp>
        <p:nvSpPr>
          <p:cNvPr id="10" name="Espaço Reservado para o Número do Slid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pt-BR" smtClean="0"/>
              <a:pPr rtl="0"/>
              <a:t>46</a:t>
            </a:fld>
            <a:endParaRPr lang="pt-BR"/>
          </a:p>
        </p:txBody>
      </p:sp>
      <p:pic>
        <p:nvPicPr>
          <p:cNvPr id="7" name="Espaço Reservado para Imagem 6">
            <a:extLst>
              <a:ext uri="{FF2B5EF4-FFF2-40B4-BE49-F238E27FC236}">
                <a16:creationId xmlns:a16="http://schemas.microsoft.com/office/drawing/2014/main" id="{AF4246D7-9603-53FB-30D3-968CF82D0B20}"/>
              </a:ext>
            </a:extLst>
          </p:cNvPr>
          <p:cNvPicPr>
            <a:picLocks noGrp="1" noChangeAspect="1"/>
          </p:cNvPicPr>
          <p:nvPr>
            <p:ph type="pic" sz="quarter" idx="13"/>
          </p:nvPr>
        </p:nvPicPr>
        <p:blipFill>
          <a:blip r:embed="rId3"/>
          <a:srcRect l="20254" r="20254"/>
          <a:stretch>
            <a:fillRect/>
          </a:stretch>
        </p:blipFill>
        <p:spPr>
          <a:xfrm>
            <a:off x="258004" y="297180"/>
            <a:ext cx="5221224" cy="6263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1473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3B190-C27C-39B5-9225-8E98C9C6BBAF}"/>
              </a:ext>
            </a:extLst>
          </p:cNvPr>
          <p:cNvSpPr>
            <a:spLocks noGrp="1"/>
          </p:cNvSpPr>
          <p:nvPr>
            <p:ph type="title"/>
          </p:nvPr>
        </p:nvSpPr>
        <p:spPr>
          <a:xfrm>
            <a:off x="838200" y="548006"/>
            <a:ext cx="6121998" cy="473970"/>
          </a:xfrm>
        </p:spPr>
        <p:txBody>
          <a:bodyPr>
            <a:normAutofit fontScale="90000"/>
          </a:bodyPr>
          <a:lstStyle/>
          <a:p>
            <a:r>
              <a:rPr lang="pt-BR" sz="3200" dirty="0">
                <a:latin typeface="Arial" panose="020B0604020202020204" pitchFamily="34" charset="0"/>
                <a:cs typeface="Arial" panose="020B0604020202020204" pitchFamily="34" charset="0"/>
              </a:rPr>
              <a:t>Bibliografias</a:t>
            </a:r>
          </a:p>
        </p:txBody>
      </p:sp>
      <p:sp>
        <p:nvSpPr>
          <p:cNvPr id="3" name="Espaço Reservado para Conteúdo 2">
            <a:extLst>
              <a:ext uri="{FF2B5EF4-FFF2-40B4-BE49-F238E27FC236}">
                <a16:creationId xmlns:a16="http://schemas.microsoft.com/office/drawing/2014/main" id="{BCE305FE-E2DE-1016-9AE6-EC92D6B13E31}"/>
              </a:ext>
            </a:extLst>
          </p:cNvPr>
          <p:cNvSpPr>
            <a:spLocks noGrp="1"/>
          </p:cNvSpPr>
          <p:nvPr>
            <p:ph idx="1"/>
          </p:nvPr>
        </p:nvSpPr>
        <p:spPr>
          <a:xfrm>
            <a:off x="838200" y="1825625"/>
            <a:ext cx="10515600" cy="1842733"/>
          </a:xfrm>
        </p:spPr>
        <p:txBody>
          <a:bodyPr/>
          <a:lstStyle/>
          <a:p>
            <a:r>
              <a:rPr lang="pt-BR" sz="1800" dirty="0">
                <a:latin typeface="Arial" panose="020B0604020202020204" pitchFamily="34" charset="0"/>
                <a:cs typeface="Arial" panose="020B0604020202020204" pitchFamily="34" charset="0"/>
                <a:hlinkClick r:id="rId2"/>
              </a:rPr>
              <a:t>https://allancaldas.com.br/2020/04/29/quanto-custa-montar-um-provedor-de-int</a:t>
            </a:r>
            <a:endParaRPr lang="pt-BR" sz="1800" dirty="0">
              <a:latin typeface="Arial" panose="020B0604020202020204" pitchFamily="34" charset="0"/>
              <a:cs typeface="Arial" panose="020B0604020202020204" pitchFamily="34" charset="0"/>
            </a:endParaRPr>
          </a:p>
          <a:p>
            <a:r>
              <a:rPr lang="pt-BR" sz="1800" dirty="0">
                <a:latin typeface="Arial" panose="020B0604020202020204" pitchFamily="34" charset="0"/>
                <a:cs typeface="Arial" panose="020B0604020202020204" pitchFamily="34" charset="0"/>
                <a:hlinkClick r:id="rId3"/>
              </a:rPr>
              <a:t>https://blog.aloo.com.br/projeto-de-rede/</a:t>
            </a:r>
            <a:endParaRPr lang="pt-BR" sz="1800" dirty="0">
              <a:latin typeface="Arial" panose="020B0604020202020204" pitchFamily="34" charset="0"/>
              <a:cs typeface="Arial" panose="020B0604020202020204" pitchFamily="34" charset="0"/>
            </a:endParaRPr>
          </a:p>
          <a:p>
            <a:r>
              <a:rPr lang="pt-BR" sz="1800" dirty="0">
                <a:latin typeface="Arial" panose="020B0604020202020204" pitchFamily="34" charset="0"/>
                <a:cs typeface="Arial" panose="020B0604020202020204" pitchFamily="34" charset="0"/>
                <a:hlinkClick r:id="rId4"/>
              </a:rPr>
              <a:t>https://www.cianet.com.br/blog/infraestrutura-e-tecnologia/tecnologia-gpon/</a:t>
            </a:r>
            <a:endParaRPr lang="pt-BR" sz="1800" dirty="0">
              <a:latin typeface="Arial" panose="020B0604020202020204" pitchFamily="34" charset="0"/>
              <a:cs typeface="Arial" panose="020B0604020202020204" pitchFamily="34" charset="0"/>
            </a:endParaRPr>
          </a:p>
          <a:p>
            <a:r>
              <a:rPr lang="pt-BR" sz="1800" dirty="0">
                <a:latin typeface="Arial" panose="020B0604020202020204" pitchFamily="34" charset="0"/>
                <a:cs typeface="Arial" panose="020B0604020202020204" pitchFamily="34" charset="0"/>
                <a:hlinkClick r:id="rId5"/>
              </a:rPr>
              <a:t>https://plagecon.com.br/cinco-etapas-de-projeto-de-implantacao-de-rede-gpon-com-ftth/</a:t>
            </a:r>
            <a:endParaRPr lang="pt-BR" sz="1800" dirty="0">
              <a:latin typeface="Arial" panose="020B0604020202020204" pitchFamily="34" charset="0"/>
              <a:cs typeface="Arial" panose="020B0604020202020204" pitchFamily="34" charset="0"/>
            </a:endParaRPr>
          </a:p>
          <a:p>
            <a:pPr marL="0" indent="0">
              <a:buNone/>
            </a:pPr>
            <a:endParaRPr lang="pt-BR" dirty="0"/>
          </a:p>
        </p:txBody>
      </p:sp>
      <p:sp>
        <p:nvSpPr>
          <p:cNvPr id="4" name="Espaço Reservado para Número de Slide 3">
            <a:extLst>
              <a:ext uri="{FF2B5EF4-FFF2-40B4-BE49-F238E27FC236}">
                <a16:creationId xmlns:a16="http://schemas.microsoft.com/office/drawing/2014/main" id="{0E73DDD7-7D0E-3B30-B034-6773D1AC4F98}"/>
              </a:ext>
            </a:extLst>
          </p:cNvPr>
          <p:cNvSpPr>
            <a:spLocks noGrp="1"/>
          </p:cNvSpPr>
          <p:nvPr>
            <p:ph type="sldNum" sz="quarter" idx="12"/>
          </p:nvPr>
        </p:nvSpPr>
        <p:spPr/>
        <p:txBody>
          <a:bodyPr/>
          <a:lstStyle/>
          <a:p>
            <a:pPr rtl="0"/>
            <a:fld id="{D8DA9DAA-006C-4F4B-980E-E3DF019B24E2}" type="slidenum">
              <a:rPr lang="pt-BR" noProof="0" smtClean="0"/>
              <a:t>47</a:t>
            </a:fld>
            <a:endParaRPr lang="pt-BR" noProof="0"/>
          </a:p>
        </p:txBody>
      </p:sp>
    </p:spTree>
    <p:extLst>
      <p:ext uri="{BB962C8B-B14F-4D97-AF65-F5344CB8AC3E}">
        <p14:creationId xmlns:p14="http://schemas.microsoft.com/office/powerpoint/2010/main" val="2081046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Data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pt-BR" dirty="0"/>
              <a:t>08/11/2022</a:t>
            </a:r>
          </a:p>
        </p:txBody>
      </p:sp>
      <p:sp>
        <p:nvSpPr>
          <p:cNvPr id="24" name="Espaço Reservado para o Número do Slide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pt-BR" smtClean="0"/>
              <a:pPr rtl="0"/>
              <a:t>48</a:t>
            </a:fld>
            <a:endParaRPr lang="pt-BR"/>
          </a:p>
        </p:txBody>
      </p:sp>
      <p:sp>
        <p:nvSpPr>
          <p:cNvPr id="23" name="Espaço Reservado para Rodapé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pt-BR" dirty="0"/>
              <a:t>Provedor de internet</a:t>
            </a:r>
          </a:p>
        </p:txBody>
      </p:sp>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pt-BR" dirty="0"/>
              <a:t>Obrigado</a:t>
            </a:r>
          </a:p>
        </p:txBody>
      </p:sp>
      <p:sp>
        <p:nvSpPr>
          <p:cNvPr id="7" name="Espaço Reservado para Tex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pt-BR" dirty="0"/>
              <a:t>Elson Souza</a:t>
            </a:r>
          </a:p>
          <a:p>
            <a:pPr rtl="0"/>
            <a:r>
              <a:rPr lang="pt-BR" dirty="0"/>
              <a:t>ejs.trilha@gmail.com</a:t>
            </a:r>
          </a:p>
          <a:p>
            <a:pPr rtl="0"/>
            <a:r>
              <a:rPr lang="pt-BR" dirty="0"/>
              <a:t>https://elsonjs.github.io/trabalho_redes/</a:t>
            </a:r>
          </a:p>
        </p:txBody>
      </p:sp>
      <p:pic>
        <p:nvPicPr>
          <p:cNvPr id="5" name="Espaço Reservado para Imagem 4">
            <a:extLst>
              <a:ext uri="{FF2B5EF4-FFF2-40B4-BE49-F238E27FC236}">
                <a16:creationId xmlns:a16="http://schemas.microsoft.com/office/drawing/2014/main" id="{9D0487A7-4FD5-BCDE-F9F5-281708BC1EAE}"/>
              </a:ext>
            </a:extLst>
          </p:cNvPr>
          <p:cNvPicPr>
            <a:picLocks noGrp="1" noChangeAspect="1"/>
          </p:cNvPicPr>
          <p:nvPr>
            <p:ph type="pic" sz="quarter" idx="17"/>
          </p:nvPr>
        </p:nvPicPr>
        <p:blipFill>
          <a:blip r:embed="rId3"/>
          <a:srcRect l="11808" r="11808"/>
          <a:stretch>
            <a:fillRect/>
          </a:stretch>
        </p:blipFill>
        <p:spPr>
          <a:xfrm>
            <a:off x="1103555" y="4010104"/>
            <a:ext cx="3854161" cy="2839018"/>
          </a:xfrm>
        </p:spPr>
      </p:pic>
      <p:pic>
        <p:nvPicPr>
          <p:cNvPr id="14" name="Espaço Reservado para Imagem 13">
            <a:extLst>
              <a:ext uri="{FF2B5EF4-FFF2-40B4-BE49-F238E27FC236}">
                <a16:creationId xmlns:a16="http://schemas.microsoft.com/office/drawing/2014/main" id="{B8279099-6861-138F-C05C-73B4A9BC7331}"/>
              </a:ext>
            </a:extLst>
          </p:cNvPr>
          <p:cNvPicPr>
            <a:picLocks noGrp="1" noChangeAspect="1"/>
          </p:cNvPicPr>
          <p:nvPr>
            <p:ph type="pic" sz="quarter" idx="16"/>
          </p:nvPr>
        </p:nvPicPr>
        <p:blipFill>
          <a:blip r:embed="rId4"/>
          <a:srcRect l="4824" r="4824"/>
          <a:stretch>
            <a:fillRect/>
          </a:stretch>
        </p:blipFill>
        <p:spPr/>
      </p:pic>
      <p:pic>
        <p:nvPicPr>
          <p:cNvPr id="19" name="Espaço Reservado para Imagem 18">
            <a:extLst>
              <a:ext uri="{FF2B5EF4-FFF2-40B4-BE49-F238E27FC236}">
                <a16:creationId xmlns:a16="http://schemas.microsoft.com/office/drawing/2014/main" id="{97382AC8-3C5F-779D-ACDA-08577866BF46}"/>
              </a:ext>
            </a:extLst>
          </p:cNvPr>
          <p:cNvPicPr>
            <a:picLocks noGrp="1" noChangeAspect="1"/>
          </p:cNvPicPr>
          <p:nvPr>
            <p:ph type="pic" sz="quarter" idx="15"/>
          </p:nvPr>
        </p:nvPicPr>
        <p:blipFill>
          <a:blip r:embed="rId5"/>
          <a:srcRect l="16349" r="16349"/>
          <a:stretch>
            <a:fillRect/>
          </a:stretch>
        </p:blipFill>
        <p:spPr>
          <a:xfrm>
            <a:off x="3624963" y="1975231"/>
            <a:ext cx="2290065" cy="2273502"/>
          </a:xfrm>
        </p:spPr>
      </p:pic>
      <p:pic>
        <p:nvPicPr>
          <p:cNvPr id="26" name="Espaço Reservado para Imagem 25">
            <a:extLst>
              <a:ext uri="{FF2B5EF4-FFF2-40B4-BE49-F238E27FC236}">
                <a16:creationId xmlns:a16="http://schemas.microsoft.com/office/drawing/2014/main" id="{FD6E4526-20E0-41DE-1D68-F3B3B16B6925}"/>
              </a:ext>
            </a:extLst>
          </p:cNvPr>
          <p:cNvPicPr>
            <a:picLocks noGrp="1" noChangeAspect="1"/>
          </p:cNvPicPr>
          <p:nvPr>
            <p:ph type="pic" sz="quarter" idx="14"/>
          </p:nvPr>
        </p:nvPicPr>
        <p:blipFill>
          <a:blip r:embed="rId6"/>
          <a:srcRect l="16623" r="16623"/>
          <a:stretch>
            <a:fillRect/>
          </a:stretch>
        </p:blipFill>
        <p:spPr/>
      </p:pic>
    </p:spTree>
    <p:extLst>
      <p:ext uri="{BB962C8B-B14F-4D97-AF65-F5344CB8AC3E}">
        <p14:creationId xmlns:p14="http://schemas.microsoft.com/office/powerpoint/2010/main" val="92731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o Número do Slid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pt-BR" b="1" cap="all" spc="100" smtClean="0">
                <a:solidFill>
                  <a:schemeClr val="accent2"/>
                </a:solidFill>
              </a:rPr>
              <a:t>5</a:t>
            </a:fld>
            <a:endParaRPr lang="pt-BR" b="1" cap="all" spc="100" dirty="0">
              <a:solidFill>
                <a:schemeClr val="accent2"/>
              </a:solidFill>
            </a:endParaRPr>
          </a:p>
        </p:txBody>
      </p:sp>
      <p:sp>
        <p:nvSpPr>
          <p:cNvPr id="3" name="Espaço Reservado para Conteúdo 2">
            <a:extLst>
              <a:ext uri="{FF2B5EF4-FFF2-40B4-BE49-F238E27FC236}">
                <a16:creationId xmlns:a16="http://schemas.microsoft.com/office/drawing/2014/main" id="{7CD83612-F68C-A8E4-C609-C38FC96713BF}"/>
              </a:ext>
            </a:extLst>
          </p:cNvPr>
          <p:cNvSpPr>
            <a:spLocks noGrp="1"/>
          </p:cNvSpPr>
          <p:nvPr>
            <p:ph idx="1"/>
          </p:nvPr>
        </p:nvSpPr>
        <p:spPr>
          <a:xfrm>
            <a:off x="838200" y="1384562"/>
            <a:ext cx="10515600" cy="4351338"/>
          </a:xfrm>
        </p:spPr>
        <p:txBody>
          <a:bodyPr>
            <a:normAutofit/>
          </a:bodyPr>
          <a:lstStyle/>
          <a:p>
            <a:pPr marL="0" indent="0" algn="just">
              <a:buNone/>
            </a:pPr>
            <a:r>
              <a:rPr lang="pt-BR" sz="2000" dirty="0"/>
              <a:t>      O Grupo Arquiteto de Soluções, criado em outubro de 2017, em um cenário de mercado em constante evolução, inovar e empreender é essencial para o desenvolvimento pessoal e coletivo, a conquista de clientes se tornou um grande desafio para as empresas devido a ampla concorrência.</a:t>
            </a:r>
          </a:p>
          <a:p>
            <a:pPr marL="0" indent="0" algn="just">
              <a:buNone/>
            </a:pPr>
            <a:r>
              <a:rPr lang="pt-BR" sz="2000" dirty="0"/>
              <a:t>      Para que se possa alcançar tal objetivo uma série de  fatores podem contribuir para o sucesso de uma empresa atualmente. Fatores como o atendimento, qualidade do serviço e o serviço de pós-venda de qualquer que seja o produto e para que o cliente seja fidelizado a empresa.</a:t>
            </a:r>
          </a:p>
          <a:p>
            <a:pPr marL="0" indent="0" algn="just">
              <a:buNone/>
            </a:pPr>
            <a:r>
              <a:rPr lang="pt-BR" sz="2000" dirty="0"/>
              <a:t>      Pensando nisso estamos implantando um provedor de internet utilizando fibra óptica para prover uma conexão com a internet de alta qualidade e estabilidade no bairro jóquei clube na cidade de Fortaleza no Ceará, para alcançarmos esse feito utilizamos o atendimento FTTH aliado a tecnologia de rede GPOM, com links de até 300Mbps com alta disponibilidade de links seja para ambientes domésticos quanto para comerciais.</a:t>
            </a: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pt-BR" dirty="0"/>
              <a:t>Nosso Objetivo</a:t>
            </a:r>
            <a:endParaRPr lang="pt-BR" sz="5400" dirty="0"/>
          </a:p>
        </p:txBody>
      </p:sp>
      <p:sp>
        <p:nvSpPr>
          <p:cNvPr id="7" name="Espaço Reservado para o Número do Slide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pt-BR" b="1" cap="all" spc="100" smtClean="0">
                <a:solidFill>
                  <a:schemeClr val="accent2"/>
                </a:solidFill>
              </a:rPr>
              <a:t>6</a:t>
            </a:fld>
            <a:endParaRPr lang="pt-BR" b="1" cap="all" spc="100">
              <a:solidFill>
                <a:schemeClr val="accent2"/>
              </a:solidFill>
            </a:endParaRPr>
          </a:p>
        </p:txBody>
      </p:sp>
      <p:sp>
        <p:nvSpPr>
          <p:cNvPr id="3" name="Espaço Reservado para Conteúdo 2">
            <a:extLst>
              <a:ext uri="{FF2B5EF4-FFF2-40B4-BE49-F238E27FC236}">
                <a16:creationId xmlns:a16="http://schemas.microsoft.com/office/drawing/2014/main" id="{46B71AB5-829F-061A-B0A9-456F3716ED3B}"/>
              </a:ext>
            </a:extLst>
          </p:cNvPr>
          <p:cNvSpPr>
            <a:spLocks noGrp="1"/>
          </p:cNvSpPr>
          <p:nvPr>
            <p:ph idx="1"/>
          </p:nvPr>
        </p:nvSpPr>
        <p:spPr>
          <a:xfrm>
            <a:off x="838200" y="2277446"/>
            <a:ext cx="10515600" cy="2757133"/>
          </a:xfrm>
        </p:spPr>
        <p:txBody>
          <a:bodyPr/>
          <a:lstStyle/>
          <a:p>
            <a:pPr marL="0" indent="0" algn="just">
              <a:buNone/>
            </a:pPr>
            <a:r>
              <a:rPr lang="pt-BR" sz="1800" dirty="0">
                <a:effectLst/>
                <a:latin typeface="Arial" panose="020B0604020202020204" pitchFamily="34" charset="0"/>
                <a:ea typeface="Calibri" panose="020F0502020204030204" pitchFamily="34" charset="0"/>
                <a:cs typeface="Times New Roman" panose="02020603050405020304" pitchFamily="18" charset="0"/>
              </a:rPr>
              <a:t>         </a:t>
            </a:r>
            <a:r>
              <a:rPr lang="pt-BR" dirty="0">
                <a:effectLst/>
                <a:latin typeface="Arial" panose="020B0604020202020204" pitchFamily="34" charset="0"/>
                <a:ea typeface="Calibri" panose="020F0502020204030204" pitchFamily="34" charset="0"/>
                <a:cs typeface="Times New Roman" panose="02020603050405020304" pitchFamily="18" charset="0"/>
              </a:rPr>
              <a:t>Fornecer a arquitetura adequada para implementação do provedor de internet, com foco de melhorar a qualidade de conexão com a internet dos moradores do Bairro Jóquei Clube, e posteriormente oferecer o melhor serviço comparado as opções atuais e com excelência em atendimento para o cliente.</a:t>
            </a:r>
            <a:r>
              <a:rPr lang="pt-BR" b="1" dirty="0">
                <a:effectLst/>
                <a:latin typeface="Arial" panose="020B0604020202020204" pitchFamily="34" charset="0"/>
                <a:ea typeface="Calibri" panose="020F0502020204030204" pitchFamily="34" charset="0"/>
                <a:cs typeface="Times New Roman" panose="02020603050405020304" pitchFamily="18" charset="0"/>
              </a:rPr>
              <a:t>                        </a:t>
            </a:r>
            <a:endParaRPr lang="pt-BR" dirty="0"/>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168A2-B2AA-15AC-D6A3-B92B4F567A17}"/>
              </a:ext>
            </a:extLst>
          </p:cNvPr>
          <p:cNvSpPr>
            <a:spLocks noGrp="1"/>
          </p:cNvSpPr>
          <p:nvPr>
            <p:ph type="title"/>
          </p:nvPr>
        </p:nvSpPr>
        <p:spPr/>
        <p:txBody>
          <a:bodyPr/>
          <a:lstStyle/>
          <a:p>
            <a:r>
              <a:rPr lang="pt-BR" dirty="0"/>
              <a:t>Justificativa desse Projeto</a:t>
            </a:r>
          </a:p>
        </p:txBody>
      </p:sp>
      <p:sp>
        <p:nvSpPr>
          <p:cNvPr id="3" name="Espaço Reservado para Conteúdo 2">
            <a:extLst>
              <a:ext uri="{FF2B5EF4-FFF2-40B4-BE49-F238E27FC236}">
                <a16:creationId xmlns:a16="http://schemas.microsoft.com/office/drawing/2014/main" id="{DB739DC2-E7B6-B52B-6493-80EA39831C01}"/>
              </a:ext>
            </a:extLst>
          </p:cNvPr>
          <p:cNvSpPr>
            <a:spLocks noGrp="1"/>
          </p:cNvSpPr>
          <p:nvPr>
            <p:ph idx="1"/>
          </p:nvPr>
        </p:nvSpPr>
        <p:spPr>
          <a:xfrm>
            <a:off x="838200" y="2117184"/>
            <a:ext cx="10515600" cy="3101377"/>
          </a:xfrm>
        </p:spPr>
        <p:txBody>
          <a:bodyPr>
            <a:normAutofit/>
          </a:bodyPr>
          <a:lstStyle/>
          <a:p>
            <a:pPr marL="0" indent="0" algn="just">
              <a:buNone/>
            </a:pPr>
            <a:r>
              <a:rPr lang="pt-BR" dirty="0">
                <a:effectLst/>
                <a:latin typeface="Arial" panose="020B0604020202020204" pitchFamily="34" charset="0"/>
                <a:ea typeface="Calibri" panose="020F0502020204030204" pitchFamily="34" charset="0"/>
              </a:rPr>
              <a:t>       Visando a existência de poucas opções de provedores de internet disponíveis no bairro e ampla concorrência, iremos prover uma conexão de alta qualidade através do uso da tecnologia de fibra óptica a preços acessíveis, juntamente com o bom atendimento ao cliente promovendo a inclusão digital dos habitantes do bairro jóquei clube.</a:t>
            </a:r>
            <a:endParaRPr lang="pt-BR" dirty="0"/>
          </a:p>
        </p:txBody>
      </p:sp>
      <p:sp>
        <p:nvSpPr>
          <p:cNvPr id="4" name="Espaço Reservado para Número de Slide 3">
            <a:extLst>
              <a:ext uri="{FF2B5EF4-FFF2-40B4-BE49-F238E27FC236}">
                <a16:creationId xmlns:a16="http://schemas.microsoft.com/office/drawing/2014/main" id="{5A21F5AF-5D2C-A331-7B6A-D2C0A49FFF40}"/>
              </a:ext>
            </a:extLst>
          </p:cNvPr>
          <p:cNvSpPr>
            <a:spLocks noGrp="1"/>
          </p:cNvSpPr>
          <p:nvPr>
            <p:ph type="sldNum" sz="quarter" idx="12"/>
          </p:nvPr>
        </p:nvSpPr>
        <p:spPr/>
        <p:txBody>
          <a:bodyPr/>
          <a:lstStyle/>
          <a:p>
            <a:pPr rtl="0"/>
            <a:fld id="{D8DA9DAA-006C-4F4B-980E-E3DF019B24E2}" type="slidenum">
              <a:rPr lang="pt-BR" noProof="0" smtClean="0"/>
              <a:t>7</a:t>
            </a:fld>
            <a:endParaRPr lang="pt-BR" noProof="0"/>
          </a:p>
        </p:txBody>
      </p:sp>
    </p:spTree>
    <p:extLst>
      <p:ext uri="{BB962C8B-B14F-4D97-AF65-F5344CB8AC3E}">
        <p14:creationId xmlns:p14="http://schemas.microsoft.com/office/powerpoint/2010/main" val="153206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89C30-EAC3-6545-590F-96DF4C4DBA4B}"/>
              </a:ext>
            </a:extLst>
          </p:cNvPr>
          <p:cNvSpPr>
            <a:spLocks noGrp="1"/>
          </p:cNvSpPr>
          <p:nvPr>
            <p:ph type="title"/>
          </p:nvPr>
        </p:nvSpPr>
        <p:spPr/>
        <p:txBody>
          <a:bodyPr/>
          <a:lstStyle/>
          <a:p>
            <a:r>
              <a:rPr lang="pt-BR" dirty="0"/>
              <a:t>Estrutura do Projeto</a:t>
            </a:r>
          </a:p>
        </p:txBody>
      </p:sp>
      <p:sp>
        <p:nvSpPr>
          <p:cNvPr id="3" name="Espaço Reservado para Conteúdo 2">
            <a:extLst>
              <a:ext uri="{FF2B5EF4-FFF2-40B4-BE49-F238E27FC236}">
                <a16:creationId xmlns:a16="http://schemas.microsoft.com/office/drawing/2014/main" id="{1371E854-9C05-B3D8-F041-7937AE47278A}"/>
              </a:ext>
            </a:extLst>
          </p:cNvPr>
          <p:cNvSpPr>
            <a:spLocks noGrp="1"/>
          </p:cNvSpPr>
          <p:nvPr>
            <p:ph idx="1"/>
          </p:nvPr>
        </p:nvSpPr>
        <p:spPr>
          <a:xfrm>
            <a:off x="838200" y="1550839"/>
            <a:ext cx="10515600" cy="450084"/>
          </a:xfrm>
        </p:spPr>
        <p:txBody>
          <a:bodyPr>
            <a:normAutofit/>
          </a:bodyPr>
          <a:lstStyle/>
          <a:p>
            <a:pPr algn="just"/>
            <a:r>
              <a:rPr lang="pt-BR" sz="1800" dirty="0">
                <a:latin typeface="Arial" panose="020B0604020202020204" pitchFamily="34" charset="0"/>
                <a:cs typeface="Arial" panose="020B0604020202020204" pitchFamily="34" charset="0"/>
              </a:rPr>
              <a:t>Para uma melhor organização e entendimento, o projeto foi organizado em capítulos:</a:t>
            </a:r>
          </a:p>
          <a:p>
            <a:pPr marL="0" indent="0" algn="just">
              <a:buNone/>
            </a:pPr>
            <a:endParaRPr lang="pt-BR" dirty="0"/>
          </a:p>
        </p:txBody>
      </p:sp>
      <p:sp>
        <p:nvSpPr>
          <p:cNvPr id="4" name="Espaço Reservado para Número de Slide 3">
            <a:extLst>
              <a:ext uri="{FF2B5EF4-FFF2-40B4-BE49-F238E27FC236}">
                <a16:creationId xmlns:a16="http://schemas.microsoft.com/office/drawing/2014/main" id="{86659F7A-D1F9-0BA7-FAB7-45C71827D500}"/>
              </a:ext>
            </a:extLst>
          </p:cNvPr>
          <p:cNvSpPr>
            <a:spLocks noGrp="1"/>
          </p:cNvSpPr>
          <p:nvPr>
            <p:ph type="sldNum" sz="quarter" idx="12"/>
          </p:nvPr>
        </p:nvSpPr>
        <p:spPr/>
        <p:txBody>
          <a:bodyPr/>
          <a:lstStyle/>
          <a:p>
            <a:pPr rtl="0"/>
            <a:fld id="{D8DA9DAA-006C-4F4B-980E-E3DF019B24E2}" type="slidenum">
              <a:rPr lang="pt-BR" noProof="0" smtClean="0"/>
              <a:t>8</a:t>
            </a:fld>
            <a:endParaRPr lang="pt-BR" noProof="0"/>
          </a:p>
        </p:txBody>
      </p:sp>
      <p:sp>
        <p:nvSpPr>
          <p:cNvPr id="5" name="CaixaDeTexto 4">
            <a:extLst>
              <a:ext uri="{FF2B5EF4-FFF2-40B4-BE49-F238E27FC236}">
                <a16:creationId xmlns:a16="http://schemas.microsoft.com/office/drawing/2014/main" id="{FC773248-8B6C-F98F-0535-A9BD63E3F0D4}"/>
              </a:ext>
            </a:extLst>
          </p:cNvPr>
          <p:cNvSpPr txBox="1"/>
          <p:nvPr/>
        </p:nvSpPr>
        <p:spPr>
          <a:xfrm>
            <a:off x="999565" y="2078256"/>
            <a:ext cx="10515600" cy="4278094"/>
          </a:xfrm>
          <a:prstGeom prst="rect">
            <a:avLst/>
          </a:prstGeom>
          <a:noFill/>
        </p:spPr>
        <p:txBody>
          <a:bodyPr wrap="square" rtlCol="0">
            <a:spAutoFit/>
          </a:bodyPr>
          <a:lstStyle/>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2: será apresentado as tecnologias utilizadas para o desenvolvimento da rede, com uma breve descrição sobre </a:t>
            </a:r>
            <a:r>
              <a:rPr lang="pt-BR" sz="1600" dirty="0" err="1">
                <a:latin typeface="Arial" panose="020B0604020202020204" pitchFamily="34" charset="0"/>
                <a:cs typeface="Arial" panose="020B0604020202020204" pitchFamily="34" charset="0"/>
              </a:rPr>
              <a:t>Gpon</a:t>
            </a:r>
            <a:r>
              <a:rPr lang="pt-BR" sz="1600" dirty="0">
                <a:latin typeface="Arial" panose="020B0604020202020204" pitchFamily="34" charset="0"/>
                <a:cs typeface="Arial" panose="020B0604020202020204" pitchFamily="34" charset="0"/>
              </a:rPr>
              <a:t> e Criptografia AES 128. </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3: uma breve análise e Especificação da Rede, será apresentado algumas ferramentas utilizadas no desenvolvimento desse projeto.</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4: falaremos sobre as topologias utilizadas no projeto da rede.</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5: contém os levantamentos dos requisitos para bom funcionamento da rede. </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6: contém os testes a serem realizados para garantir o bom funcionamento da rede, teste de potência e conexão.</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7: temos o protótipo do desenvolvimento do projeto, identificação da área a ser atendida, distribuição das caixas, conexões entre caixas e plano de emenda. </a:t>
            </a:r>
          </a:p>
          <a:p>
            <a:endParaRPr lang="pt-B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pt-BR" sz="1600" dirty="0">
                <a:latin typeface="Arial" panose="020B0604020202020204" pitchFamily="34" charset="0"/>
                <a:cs typeface="Arial" panose="020B0604020202020204" pitchFamily="34" charset="0"/>
              </a:rPr>
              <a:t>Capítulo 8: temos o orçamento e as considerações finais.</a:t>
            </a:r>
          </a:p>
        </p:txBody>
      </p:sp>
    </p:spTree>
    <p:extLst>
      <p:ext uri="{BB962C8B-B14F-4D97-AF65-F5344CB8AC3E}">
        <p14:creationId xmlns:p14="http://schemas.microsoft.com/office/powerpoint/2010/main" val="388245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B4897-766D-A271-D39A-58B06D9580FA}"/>
              </a:ext>
            </a:extLst>
          </p:cNvPr>
          <p:cNvSpPr>
            <a:spLocks noGrp="1"/>
          </p:cNvSpPr>
          <p:nvPr>
            <p:ph type="ctrTitle"/>
          </p:nvPr>
        </p:nvSpPr>
        <p:spPr>
          <a:xfrm>
            <a:off x="1782184" y="1807285"/>
            <a:ext cx="9144000" cy="3861995"/>
          </a:xfrm>
        </p:spPr>
        <p:txBody>
          <a:bodyPr>
            <a:normAutofit fontScale="90000"/>
          </a:bodyPr>
          <a:lstStyle/>
          <a:p>
            <a:pPr algn="l"/>
            <a:br>
              <a:rPr lang="pt-BR" dirty="0"/>
            </a:br>
            <a:br>
              <a:rPr lang="pt-BR" dirty="0"/>
            </a:br>
            <a:br>
              <a:rPr lang="pt-BR" dirty="0"/>
            </a:br>
            <a:br>
              <a:rPr lang="pt-BR" dirty="0"/>
            </a:br>
            <a:br>
              <a:rPr lang="pt-BR" dirty="0"/>
            </a:br>
            <a:r>
              <a:rPr lang="pt-BR" dirty="0"/>
              <a:t>Capítulo 2 - </a:t>
            </a:r>
            <a:br>
              <a:rPr lang="pt-BR" dirty="0"/>
            </a:br>
            <a:r>
              <a:rPr lang="pt-BR" dirty="0"/>
              <a:t>Tecnologias para Especificação da Rede</a:t>
            </a:r>
            <a:br>
              <a:rPr lang="pt-BR" sz="6000" dirty="0">
                <a:solidFill>
                  <a:schemeClr val="bg1"/>
                </a:solidFill>
              </a:rPr>
            </a:br>
            <a:br>
              <a:rPr lang="pt-BR" dirty="0"/>
            </a:br>
            <a:r>
              <a:rPr lang="pt-BR" dirty="0"/>
              <a:t>	</a:t>
            </a:r>
          </a:p>
        </p:txBody>
      </p:sp>
    </p:spTree>
    <p:extLst>
      <p:ext uri="{BB962C8B-B14F-4D97-AF65-F5344CB8AC3E}">
        <p14:creationId xmlns:p14="http://schemas.microsoft.com/office/powerpoint/2010/main" val="29437816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005_TF89338750_Win32" id="{1CB48142-8517-4003-B668-CE7E661AA971}" vid="{B3AC07E0-17CA-4DA2-9021-6D13D4C7D87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Apresentação Galáxia</Template>
  <TotalTime>1112</TotalTime>
  <Words>2664</Words>
  <Application>Microsoft Office PowerPoint</Application>
  <PresentationFormat>Widescreen</PresentationFormat>
  <Paragraphs>185</Paragraphs>
  <Slides>48</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48</vt:i4>
      </vt:variant>
    </vt:vector>
  </HeadingPairs>
  <TitlesOfParts>
    <vt:vector size="56" baseType="lpstr">
      <vt:lpstr>Arial</vt:lpstr>
      <vt:lpstr>Arial Black</vt:lpstr>
      <vt:lpstr>Book Antiqua</vt:lpstr>
      <vt:lpstr>Calibri</vt:lpstr>
      <vt:lpstr>Roboto</vt:lpstr>
      <vt:lpstr>Univers</vt:lpstr>
      <vt:lpstr>Wingdings</vt:lpstr>
      <vt:lpstr>GradientUnivers</vt:lpstr>
      <vt:lpstr>PROvEdOR DE INTERNET</vt:lpstr>
      <vt:lpstr>Capítulos divididos em:</vt:lpstr>
      <vt:lpstr>Introdução</vt:lpstr>
      <vt:lpstr>Capítulo 1 -  Resumo Executivo</vt:lpstr>
      <vt:lpstr>Apresentação do PowerPoint</vt:lpstr>
      <vt:lpstr>Nosso Objetivo</vt:lpstr>
      <vt:lpstr>Justificativa desse Projeto</vt:lpstr>
      <vt:lpstr>Estrutura do Projeto</vt:lpstr>
      <vt:lpstr>     Capítulo 2 -  Tecnologias para Especificação da Rede   </vt:lpstr>
      <vt:lpstr>Apresentação do PowerPoint</vt:lpstr>
      <vt:lpstr>Apresentação do PowerPoint</vt:lpstr>
      <vt:lpstr>Apresentação do PowerPoint</vt:lpstr>
      <vt:lpstr>Apresentação do PowerPoint</vt:lpstr>
      <vt:lpstr>CRIPTOGRAFIA AES-128</vt:lpstr>
      <vt:lpstr>Apresentação do PowerPoint</vt:lpstr>
      <vt:lpstr>MAIS SEGURANÇA</vt:lpstr>
      <vt:lpstr>     Capítulo 3 - ANÁLISE E ESPECIFICAÇÃO DA REDE   </vt:lpstr>
      <vt:lpstr>Dashboard</vt:lpstr>
      <vt:lpstr>Hosts</vt:lpstr>
      <vt:lpstr>Mapa </vt:lpstr>
      <vt:lpstr>SOFTWARE AUTOCAD MAP</vt:lpstr>
      <vt:lpstr>GOOGLE EARTH</vt:lpstr>
      <vt:lpstr>Apresentação do PowerPoint</vt:lpstr>
      <vt:lpstr>SOFTWARE QGIS</vt:lpstr>
      <vt:lpstr>LOCAL DA CENTRAL E DEMAIS ACESSÓRIOS</vt:lpstr>
      <vt:lpstr>     Capítulo 4 - TOPOLOGIAS UTILIZADAS NO PROJETO   </vt:lpstr>
      <vt:lpstr>TOPOLOGIA EM ANEL</vt:lpstr>
      <vt:lpstr>TOPOLOGIA ÁRVORE</vt:lpstr>
      <vt:lpstr>     Capítulo 5 - LEVANTAMENTO DE REQUISITOS   </vt:lpstr>
      <vt:lpstr>TESTES DURANTE A CONTRUÇÃO DA REDE:</vt:lpstr>
      <vt:lpstr>TESTES APÓS CONTRUÇÃO DA REDE:</vt:lpstr>
      <vt:lpstr>     Capítulo 6 - VALIDAÇÃO DOS REQUISITOS   </vt:lpstr>
      <vt:lpstr>CHECK LIST A SER PREENCHIDO Lembrando que dB sempre compara dois valores, no caso de dBm, um valor é fixo em 1 mW, ou 0 dBm.</vt:lpstr>
      <vt:lpstr>     Capítulo 7 - PROTÓTIPO DA REDE   </vt:lpstr>
      <vt:lpstr>Área a ser atendida:</vt:lpstr>
      <vt:lpstr>Usando o QGIS transformamos o arquivo Kmz em SHP para ser aberto no AutoCad:  Conversão de Arquivos</vt:lpstr>
      <vt:lpstr>Abrimos o arquivo SHP no AutoCad para começarmos a projetar  AutoCad Map</vt:lpstr>
      <vt:lpstr>As caixas foram distribuídas num raio de 60m fazendo com que não haja área que não seja atendida.  Distribuição das caixas</vt:lpstr>
      <vt:lpstr>Depois de feita toda as distribuições das caixas e conexões, é feita a plotagem do projeto a implantação.  Plotagem do projeto</vt:lpstr>
      <vt:lpstr>Após plano de lançamento é feito o plano de emenda, onde definirá todas as fusões a serem feitas na rede.  Plano de emenda</vt:lpstr>
      <vt:lpstr>Apresentação do PowerPoint</vt:lpstr>
      <vt:lpstr>     Capítulo 8 - ORÇAMENTO E CONSIDERAÇÕES FINAIS   </vt:lpstr>
      <vt:lpstr>Orçamento</vt:lpstr>
      <vt:lpstr>CONSIDERAÇÕES FINAIS</vt:lpstr>
      <vt:lpstr>Arquiteto</vt:lpstr>
      <vt:lpstr>A maneira de começar é parar de falar e começar a fazer.</vt:lpstr>
      <vt:lpstr>Bibliografias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PROvEdOR DE INTERNET</dc:title>
  <dc:creator>Elson Souza</dc:creator>
  <cp:lastModifiedBy>Elson Souza</cp:lastModifiedBy>
  <cp:revision>45</cp:revision>
  <dcterms:created xsi:type="dcterms:W3CDTF">2022-11-02T13:41:58Z</dcterms:created>
  <dcterms:modified xsi:type="dcterms:W3CDTF">2022-11-05T21:00:26Z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